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9" r:id="rId3"/>
    <p:sldId id="273" r:id="rId4"/>
    <p:sldId id="260" r:id="rId5"/>
    <p:sldId id="276" r:id="rId6"/>
    <p:sldId id="263" r:id="rId7"/>
    <p:sldId id="279" r:id="rId8"/>
    <p:sldId id="281" r:id="rId9"/>
    <p:sldId id="278" r:id="rId10"/>
    <p:sldId id="265" r:id="rId11"/>
    <p:sldId id="267" r:id="rId12"/>
    <p:sldId id="266" r:id="rId13"/>
    <p:sldId id="268" r:id="rId14"/>
    <p:sldId id="274"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1A339C-3D24-424E-8E4C-A30BE8714999}" type="datetimeFigureOut">
              <a:rPr lang="tr-TR" smtClean="0"/>
              <a:t>5.12.2023</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9A40C9-5D0F-477B-9E92-87AA8E291255}" type="slidenum">
              <a:rPr lang="tr-TR" smtClean="0"/>
              <a:t>‹#›</a:t>
            </a:fld>
            <a:endParaRPr lang="tr-TR"/>
          </a:p>
        </p:txBody>
      </p:sp>
    </p:spTree>
    <p:extLst>
      <p:ext uri="{BB962C8B-B14F-4D97-AF65-F5344CB8AC3E}">
        <p14:creationId xmlns:p14="http://schemas.microsoft.com/office/powerpoint/2010/main" val="910770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A09A40C9-5D0F-477B-9E92-87AA8E291255}" type="slidenum">
              <a:rPr lang="tr-TR" smtClean="0"/>
              <a:t>8</a:t>
            </a:fld>
            <a:endParaRPr lang="tr-TR"/>
          </a:p>
        </p:txBody>
      </p:sp>
    </p:spTree>
    <p:extLst>
      <p:ext uri="{BB962C8B-B14F-4D97-AF65-F5344CB8AC3E}">
        <p14:creationId xmlns:p14="http://schemas.microsoft.com/office/powerpoint/2010/main" val="4244277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F6FF771F-9DCB-4C2D-91AC-DC63AC0441AB}" type="datetimeFigureOut">
              <a:rPr lang="tr-TR" smtClean="0"/>
              <a:t>5.12.2023</a:t>
            </a:fld>
            <a:endParaRPr lang="tr-TR"/>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tr-TR"/>
          </a:p>
        </p:txBody>
      </p:sp>
      <p:sp>
        <p:nvSpPr>
          <p:cNvPr id="6" name="Slide Number Placeholder 5"/>
          <p:cNvSpPr>
            <a:spLocks noGrp="1"/>
          </p:cNvSpPr>
          <p:nvPr>
            <p:ph type="sldNum" sz="quarter" idx="12"/>
          </p:nvPr>
        </p:nvSpPr>
        <p:spPr>
          <a:xfrm>
            <a:off x="10469880" y="320040"/>
            <a:ext cx="914400" cy="320040"/>
          </a:xfrm>
        </p:spPr>
        <p:txBody>
          <a:bodyPr/>
          <a:lstStyle/>
          <a:p>
            <a:fld id="{D2547500-5376-49C0-8856-11E744B93666}" type="slidenum">
              <a:rPr lang="tr-TR" smtClean="0"/>
              <a:t>‹#›</a:t>
            </a:fld>
            <a:endParaRPr lang="tr-TR"/>
          </a:p>
        </p:txBody>
      </p:sp>
    </p:spTree>
    <p:extLst>
      <p:ext uri="{BB962C8B-B14F-4D97-AF65-F5344CB8AC3E}">
        <p14:creationId xmlns:p14="http://schemas.microsoft.com/office/powerpoint/2010/main" val="1020841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6FF771F-9DCB-4C2D-91AC-DC63AC0441AB}" type="datetimeFigureOut">
              <a:rPr lang="tr-TR" smtClean="0"/>
              <a:t>5.12.2023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2547500-5376-49C0-8856-11E744B93666}" type="slidenum">
              <a:rPr lang="tr-TR" smtClean="0"/>
              <a:t>‹#›</a:t>
            </a:fld>
            <a:endParaRPr lang="tr-TR"/>
          </a:p>
        </p:txBody>
      </p:sp>
    </p:spTree>
    <p:extLst>
      <p:ext uri="{BB962C8B-B14F-4D97-AF65-F5344CB8AC3E}">
        <p14:creationId xmlns:p14="http://schemas.microsoft.com/office/powerpoint/2010/main" val="4118731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804672" y="320040"/>
            <a:ext cx="3657600" cy="320040"/>
          </a:xfrm>
        </p:spPr>
        <p:txBody>
          <a:bodyPr/>
          <a:lstStyle/>
          <a:p>
            <a:fld id="{F6FF771F-9DCB-4C2D-91AC-DC63AC0441AB}" type="datetimeFigureOut">
              <a:rPr lang="tr-TR" smtClean="0"/>
              <a:t>5.12.2023</a:t>
            </a:fld>
            <a:endParaRPr lang="tr-TR"/>
          </a:p>
        </p:txBody>
      </p:sp>
      <p:sp>
        <p:nvSpPr>
          <p:cNvPr id="5" name="Footer Placeholder 4"/>
          <p:cNvSpPr>
            <a:spLocks noGrp="1"/>
          </p:cNvSpPr>
          <p:nvPr>
            <p:ph type="ftr" sz="quarter" idx="11"/>
          </p:nvPr>
        </p:nvSpPr>
        <p:spPr>
          <a:xfrm>
            <a:off x="804672" y="6227064"/>
            <a:ext cx="10588752" cy="320040"/>
          </a:xfrm>
        </p:spPr>
        <p:txBody>
          <a:bodyPr/>
          <a:lstStyle/>
          <a:p>
            <a:endParaRPr lang="tr-TR"/>
          </a:p>
        </p:txBody>
      </p:sp>
      <p:sp>
        <p:nvSpPr>
          <p:cNvPr id="6" name="Slide Number Placeholder 5"/>
          <p:cNvSpPr>
            <a:spLocks noGrp="1"/>
          </p:cNvSpPr>
          <p:nvPr>
            <p:ph type="sldNum" sz="quarter" idx="12"/>
          </p:nvPr>
        </p:nvSpPr>
        <p:spPr>
          <a:xfrm>
            <a:off x="10469880" y="320040"/>
            <a:ext cx="914400" cy="320040"/>
          </a:xfrm>
        </p:spPr>
        <p:txBody>
          <a:bodyPr/>
          <a:lstStyle/>
          <a:p>
            <a:fld id="{D2547500-5376-49C0-8856-11E744B93666}" type="slidenum">
              <a:rPr lang="tr-TR" smtClean="0"/>
              <a:t>‹#›</a:t>
            </a:fld>
            <a:endParaRPr lang="tr-TR"/>
          </a:p>
        </p:txBody>
      </p:sp>
    </p:spTree>
    <p:extLst>
      <p:ext uri="{BB962C8B-B14F-4D97-AF65-F5344CB8AC3E}">
        <p14:creationId xmlns:p14="http://schemas.microsoft.com/office/powerpoint/2010/main" val="2840491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F6FF771F-9DCB-4C2D-91AC-DC63AC0441AB}" type="datetimeFigureOut">
              <a:rPr lang="tr-TR" smtClean="0"/>
              <a:t>5.12.2023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2547500-5376-49C0-8856-11E744B93666}" type="slidenum">
              <a:rPr lang="tr-TR" smtClean="0"/>
              <a:t>‹#›</a:t>
            </a:fld>
            <a:endParaRPr lang="tr-TR"/>
          </a:p>
        </p:txBody>
      </p:sp>
    </p:spTree>
    <p:extLst>
      <p:ext uri="{BB962C8B-B14F-4D97-AF65-F5344CB8AC3E}">
        <p14:creationId xmlns:p14="http://schemas.microsoft.com/office/powerpoint/2010/main" val="2946598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a:xfrm>
            <a:off x="804672" y="320040"/>
            <a:ext cx="3657600" cy="320040"/>
          </a:xfrm>
        </p:spPr>
        <p:txBody>
          <a:bodyPr/>
          <a:lstStyle/>
          <a:p>
            <a:fld id="{F6FF771F-9DCB-4C2D-91AC-DC63AC0441AB}" type="datetimeFigureOut">
              <a:rPr lang="tr-TR" smtClean="0"/>
              <a:t>5.12.2023</a:t>
            </a:fld>
            <a:endParaRPr lang="tr-TR"/>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tr-TR"/>
          </a:p>
        </p:txBody>
      </p:sp>
      <p:sp>
        <p:nvSpPr>
          <p:cNvPr id="6" name="Slide Number Placeholder 5"/>
          <p:cNvSpPr>
            <a:spLocks noGrp="1"/>
          </p:cNvSpPr>
          <p:nvPr>
            <p:ph type="sldNum" sz="quarter" idx="12"/>
          </p:nvPr>
        </p:nvSpPr>
        <p:spPr>
          <a:xfrm>
            <a:off x="10469880" y="320040"/>
            <a:ext cx="914400" cy="320040"/>
          </a:xfrm>
        </p:spPr>
        <p:txBody>
          <a:bodyPr/>
          <a:lstStyle/>
          <a:p>
            <a:fld id="{D2547500-5376-49C0-8856-11E744B93666}" type="slidenum">
              <a:rPr lang="tr-TR" smtClean="0"/>
              <a:t>‹#›</a:t>
            </a:fld>
            <a:endParaRPr lang="tr-TR"/>
          </a:p>
        </p:txBody>
      </p:sp>
    </p:spTree>
    <p:extLst>
      <p:ext uri="{BB962C8B-B14F-4D97-AF65-F5344CB8AC3E}">
        <p14:creationId xmlns:p14="http://schemas.microsoft.com/office/powerpoint/2010/main" val="2982709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a:xfrm>
            <a:off x="804672" y="320040"/>
            <a:ext cx="3657600" cy="320040"/>
          </a:xfrm>
        </p:spPr>
        <p:txBody>
          <a:bodyPr/>
          <a:lstStyle/>
          <a:p>
            <a:fld id="{F6FF771F-9DCB-4C2D-91AC-DC63AC0441AB}" type="datetimeFigureOut">
              <a:rPr lang="tr-TR" smtClean="0"/>
              <a:t>5.12.2023</a:t>
            </a:fld>
            <a:endParaRPr lang="tr-TR"/>
          </a:p>
        </p:txBody>
      </p:sp>
      <p:sp>
        <p:nvSpPr>
          <p:cNvPr id="6" name="Footer Placeholder 5"/>
          <p:cNvSpPr>
            <a:spLocks noGrp="1"/>
          </p:cNvSpPr>
          <p:nvPr>
            <p:ph type="ftr" sz="quarter" idx="11"/>
          </p:nvPr>
        </p:nvSpPr>
        <p:spPr>
          <a:xfrm>
            <a:off x="804672" y="6227064"/>
            <a:ext cx="10588752" cy="320040"/>
          </a:xfrm>
        </p:spPr>
        <p:txBody>
          <a:bodyPr/>
          <a:lstStyle/>
          <a:p>
            <a:endParaRPr lang="tr-TR"/>
          </a:p>
        </p:txBody>
      </p:sp>
      <p:sp>
        <p:nvSpPr>
          <p:cNvPr id="7" name="Slide Number Placeholder 6"/>
          <p:cNvSpPr>
            <a:spLocks noGrp="1"/>
          </p:cNvSpPr>
          <p:nvPr>
            <p:ph type="sldNum" sz="quarter" idx="12"/>
          </p:nvPr>
        </p:nvSpPr>
        <p:spPr>
          <a:xfrm>
            <a:off x="10469880" y="320040"/>
            <a:ext cx="914400" cy="320040"/>
          </a:xfrm>
        </p:spPr>
        <p:txBody>
          <a:bodyPr/>
          <a:lstStyle/>
          <a:p>
            <a:fld id="{D2547500-5376-49C0-8856-11E744B93666}" type="slidenum">
              <a:rPr lang="tr-TR" smtClean="0"/>
              <a:t>‹#›</a:t>
            </a:fld>
            <a:endParaRPr lang="tr-TR"/>
          </a:p>
        </p:txBody>
      </p:sp>
    </p:spTree>
    <p:extLst>
      <p:ext uri="{BB962C8B-B14F-4D97-AF65-F5344CB8AC3E}">
        <p14:creationId xmlns:p14="http://schemas.microsoft.com/office/powerpoint/2010/main" val="4127594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5125305" y="1488985"/>
            <a:ext cx="6264350" cy="169685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118447" y="4351687"/>
            <a:ext cx="6265588" cy="17040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a:xfrm>
            <a:off x="804672" y="320040"/>
            <a:ext cx="3657600" cy="320040"/>
          </a:xfrm>
        </p:spPr>
        <p:txBody>
          <a:bodyPr/>
          <a:lstStyle/>
          <a:p>
            <a:fld id="{F6FF771F-9DCB-4C2D-91AC-DC63AC0441AB}" type="datetimeFigureOut">
              <a:rPr lang="tr-TR" smtClean="0"/>
              <a:t>5.12.2023</a:t>
            </a:fld>
            <a:endParaRPr lang="tr-TR"/>
          </a:p>
        </p:txBody>
      </p:sp>
      <p:sp>
        <p:nvSpPr>
          <p:cNvPr id="8" name="Footer Placeholder 7"/>
          <p:cNvSpPr>
            <a:spLocks noGrp="1"/>
          </p:cNvSpPr>
          <p:nvPr>
            <p:ph type="ftr" sz="quarter" idx="11"/>
          </p:nvPr>
        </p:nvSpPr>
        <p:spPr>
          <a:xfrm>
            <a:off x="804672" y="6227064"/>
            <a:ext cx="10588752" cy="320040"/>
          </a:xfrm>
        </p:spPr>
        <p:txBody>
          <a:bodyPr/>
          <a:lstStyle/>
          <a:p>
            <a:endParaRPr lang="tr-TR"/>
          </a:p>
        </p:txBody>
      </p:sp>
      <p:sp>
        <p:nvSpPr>
          <p:cNvPr id="9" name="Slide Number Placeholder 8"/>
          <p:cNvSpPr>
            <a:spLocks noGrp="1"/>
          </p:cNvSpPr>
          <p:nvPr>
            <p:ph type="sldNum" sz="quarter" idx="12"/>
          </p:nvPr>
        </p:nvSpPr>
        <p:spPr>
          <a:xfrm>
            <a:off x="10469880" y="320040"/>
            <a:ext cx="914400" cy="320040"/>
          </a:xfrm>
        </p:spPr>
        <p:txBody>
          <a:bodyPr/>
          <a:lstStyle/>
          <a:p>
            <a:fld id="{D2547500-5376-49C0-8856-11E744B93666}" type="slidenum">
              <a:rPr lang="tr-TR" smtClean="0"/>
              <a:t>‹#›</a:t>
            </a:fld>
            <a:endParaRPr lang="tr-TR"/>
          </a:p>
        </p:txBody>
      </p:sp>
    </p:spTree>
    <p:extLst>
      <p:ext uri="{BB962C8B-B14F-4D97-AF65-F5344CB8AC3E}">
        <p14:creationId xmlns:p14="http://schemas.microsoft.com/office/powerpoint/2010/main" val="2755320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F6FF771F-9DCB-4C2D-91AC-DC63AC0441AB}" type="datetimeFigureOut">
              <a:rPr lang="tr-TR" smtClean="0"/>
              <a:t>5.12.2023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2547500-5376-49C0-8856-11E744B93666}" type="slidenum">
              <a:rPr lang="tr-TR" smtClean="0"/>
              <a:t>‹#›</a:t>
            </a:fld>
            <a:endParaRPr lang="tr-TR"/>
          </a:p>
        </p:txBody>
      </p:sp>
    </p:spTree>
    <p:extLst>
      <p:ext uri="{BB962C8B-B14F-4D97-AF65-F5344CB8AC3E}">
        <p14:creationId xmlns:p14="http://schemas.microsoft.com/office/powerpoint/2010/main" val="1981407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F6FF771F-9DCB-4C2D-91AC-DC63AC0441AB}" type="datetimeFigureOut">
              <a:rPr lang="tr-TR" smtClean="0"/>
              <a:t>5.12.2023</a:t>
            </a:fld>
            <a:endParaRPr lang="tr-TR"/>
          </a:p>
        </p:txBody>
      </p:sp>
      <p:sp>
        <p:nvSpPr>
          <p:cNvPr id="3" name="Footer Placeholder 2"/>
          <p:cNvSpPr>
            <a:spLocks noGrp="1"/>
          </p:cNvSpPr>
          <p:nvPr>
            <p:ph type="ftr" sz="quarter" idx="11"/>
          </p:nvPr>
        </p:nvSpPr>
        <p:spPr>
          <a:xfrm>
            <a:off x="804672" y="6227064"/>
            <a:ext cx="10588752" cy="320040"/>
          </a:xfrm>
        </p:spPr>
        <p:txBody>
          <a:bodyPr/>
          <a:lstStyle/>
          <a:p>
            <a:endParaRPr lang="tr-TR"/>
          </a:p>
        </p:txBody>
      </p:sp>
      <p:sp>
        <p:nvSpPr>
          <p:cNvPr id="4" name="Slide Number Placeholder 3"/>
          <p:cNvSpPr>
            <a:spLocks noGrp="1"/>
          </p:cNvSpPr>
          <p:nvPr>
            <p:ph type="sldNum" sz="quarter" idx="12"/>
          </p:nvPr>
        </p:nvSpPr>
        <p:spPr>
          <a:xfrm>
            <a:off x="10469880" y="320040"/>
            <a:ext cx="914400" cy="320040"/>
          </a:xfrm>
        </p:spPr>
        <p:txBody>
          <a:bodyPr/>
          <a:lstStyle/>
          <a:p>
            <a:fld id="{D2547500-5376-49C0-8856-11E744B93666}" type="slidenum">
              <a:rPr lang="tr-TR" smtClean="0"/>
              <a:t>‹#›</a:t>
            </a:fld>
            <a:endParaRPr lang="tr-TR"/>
          </a:p>
        </p:txBody>
      </p:sp>
    </p:spTree>
    <p:extLst>
      <p:ext uri="{BB962C8B-B14F-4D97-AF65-F5344CB8AC3E}">
        <p14:creationId xmlns:p14="http://schemas.microsoft.com/office/powerpoint/2010/main" val="3145045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F6FF771F-9DCB-4C2D-91AC-DC63AC0441AB}" type="datetimeFigureOut">
              <a:rPr lang="tr-TR" smtClean="0"/>
              <a:t>5.12.2023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2547500-5376-49C0-8856-11E744B93666}" type="slidenum">
              <a:rPr lang="tr-TR" smtClean="0"/>
              <a:t>‹#›</a:t>
            </a:fld>
            <a:endParaRPr lang="tr-TR"/>
          </a:p>
        </p:txBody>
      </p:sp>
    </p:spTree>
    <p:extLst>
      <p:ext uri="{BB962C8B-B14F-4D97-AF65-F5344CB8AC3E}">
        <p14:creationId xmlns:p14="http://schemas.microsoft.com/office/powerpoint/2010/main" val="3070054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a:xfrm>
            <a:off x="804672" y="320040"/>
            <a:ext cx="3657600" cy="320040"/>
          </a:xfrm>
        </p:spPr>
        <p:txBody>
          <a:bodyPr/>
          <a:lstStyle/>
          <a:p>
            <a:fld id="{F6FF771F-9DCB-4C2D-91AC-DC63AC0441AB}" type="datetimeFigureOut">
              <a:rPr lang="tr-TR" smtClean="0"/>
              <a:t>5.12.2023</a:t>
            </a:fld>
            <a:endParaRPr lang="tr-TR"/>
          </a:p>
        </p:txBody>
      </p:sp>
      <p:sp>
        <p:nvSpPr>
          <p:cNvPr id="6" name="Footer Placeholder 5"/>
          <p:cNvSpPr>
            <a:spLocks noGrp="1"/>
          </p:cNvSpPr>
          <p:nvPr>
            <p:ph type="ftr" sz="quarter" idx="11"/>
          </p:nvPr>
        </p:nvSpPr>
        <p:spPr>
          <a:xfrm>
            <a:off x="804672" y="6227064"/>
            <a:ext cx="5942203" cy="320040"/>
          </a:xfrm>
        </p:spPr>
        <p:txBody>
          <a:bodyPr/>
          <a:lstStyle/>
          <a:p>
            <a:endParaRPr lang="tr-TR"/>
          </a:p>
        </p:txBody>
      </p:sp>
      <p:sp>
        <p:nvSpPr>
          <p:cNvPr id="7" name="Slide Number Placeholder 6"/>
          <p:cNvSpPr>
            <a:spLocks noGrp="1"/>
          </p:cNvSpPr>
          <p:nvPr>
            <p:ph type="sldNum" sz="quarter" idx="12"/>
          </p:nvPr>
        </p:nvSpPr>
        <p:spPr>
          <a:xfrm>
            <a:off x="5828377" y="320040"/>
            <a:ext cx="914400" cy="320040"/>
          </a:xfrm>
        </p:spPr>
        <p:txBody>
          <a:bodyPr/>
          <a:lstStyle/>
          <a:p>
            <a:fld id="{D2547500-5376-49C0-8856-11E744B93666}" type="slidenum">
              <a:rPr lang="tr-TR" smtClean="0"/>
              <a:t>‹#›</a:t>
            </a:fld>
            <a:endParaRPr lang="tr-TR"/>
          </a:p>
        </p:txBody>
      </p:sp>
    </p:spTree>
    <p:extLst>
      <p:ext uri="{BB962C8B-B14F-4D97-AF65-F5344CB8AC3E}">
        <p14:creationId xmlns:p14="http://schemas.microsoft.com/office/powerpoint/2010/main" val="145210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F6FF771F-9DCB-4C2D-91AC-DC63AC0441AB}" type="datetimeFigureOut">
              <a:rPr lang="tr-TR" smtClean="0"/>
              <a:t>5.12.2023</a:t>
            </a:fld>
            <a:endParaRPr lang="tr-TR"/>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D2547500-5376-49C0-8856-11E744B93666}" type="slidenum">
              <a:rPr lang="tr-TR" smtClean="0"/>
              <a:t>‹#›</a:t>
            </a:fld>
            <a:endParaRPr lang="tr-TR"/>
          </a:p>
        </p:txBody>
      </p:sp>
    </p:spTree>
    <p:extLst>
      <p:ext uri="{BB962C8B-B14F-4D97-AF65-F5344CB8AC3E}">
        <p14:creationId xmlns:p14="http://schemas.microsoft.com/office/powerpoint/2010/main" val="18267822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529F52E-3A32-4BD7-9C1B-A8829078FA3F}"/>
              </a:ext>
            </a:extLst>
          </p:cNvPr>
          <p:cNvSpPr>
            <a:spLocks noGrp="1"/>
          </p:cNvSpPr>
          <p:nvPr>
            <p:ph type="ctrTitle"/>
          </p:nvPr>
        </p:nvSpPr>
        <p:spPr>
          <a:xfrm>
            <a:off x="1759236" y="2075504"/>
            <a:ext cx="8679915" cy="1748729"/>
          </a:xfrm>
        </p:spPr>
        <p:txBody>
          <a:bodyPr/>
          <a:lstStyle/>
          <a:p>
            <a:r>
              <a:rPr lang="tr-TR" dirty="0" smtClean="0"/>
              <a:t>OTOKONTROL (ÖZDENETİM)</a:t>
            </a:r>
            <a:endParaRPr lang="tr-TR" dirty="0"/>
          </a:p>
        </p:txBody>
      </p:sp>
      <p:pic>
        <p:nvPicPr>
          <p:cNvPr id="7" name="Resim 6">
            <a:extLst>
              <a:ext uri="{FF2B5EF4-FFF2-40B4-BE49-F238E27FC236}">
                <a16:creationId xmlns:a16="http://schemas.microsoft.com/office/drawing/2014/main" id="{974378B5-C06C-44F8-9F79-A94EA914B9F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5687820" y="5646388"/>
            <a:ext cx="884364" cy="884364"/>
          </a:xfrm>
          <a:prstGeom prst="rect">
            <a:avLst/>
          </a:prstGeom>
        </p:spPr>
      </p:pic>
    </p:spTree>
    <p:extLst>
      <p:ext uri="{BB962C8B-B14F-4D97-AF65-F5344CB8AC3E}">
        <p14:creationId xmlns:p14="http://schemas.microsoft.com/office/powerpoint/2010/main" val="34441168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00A5242-6DD5-43CD-A952-001AA7898192}"/>
              </a:ext>
            </a:extLst>
          </p:cNvPr>
          <p:cNvSpPr>
            <a:spLocks noGrp="1"/>
          </p:cNvSpPr>
          <p:nvPr>
            <p:ph type="title"/>
          </p:nvPr>
        </p:nvSpPr>
        <p:spPr/>
        <p:txBody>
          <a:bodyPr>
            <a:normAutofit fontScale="90000"/>
          </a:bodyPr>
          <a:lstStyle/>
          <a:p>
            <a:r>
              <a:rPr lang="tr-TR" dirty="0"/>
              <a:t>Öz Disiplin Kazanma</a:t>
            </a:r>
            <a:br>
              <a:rPr lang="tr-TR" dirty="0"/>
            </a:br>
            <a:r>
              <a:rPr lang="tr-TR" dirty="0"/>
              <a:t>- Sabah uyandığınızda -</a:t>
            </a:r>
          </a:p>
        </p:txBody>
      </p:sp>
      <p:sp>
        <p:nvSpPr>
          <p:cNvPr id="3" name="İçerik Yer Tutucusu 2">
            <a:extLst>
              <a:ext uri="{FF2B5EF4-FFF2-40B4-BE49-F238E27FC236}">
                <a16:creationId xmlns:a16="http://schemas.microsoft.com/office/drawing/2014/main" id="{3619BFD7-7ACC-4CAB-A21C-CFB6550BA144}"/>
              </a:ext>
            </a:extLst>
          </p:cNvPr>
          <p:cNvSpPr>
            <a:spLocks noGrp="1"/>
          </p:cNvSpPr>
          <p:nvPr>
            <p:ph idx="1"/>
          </p:nvPr>
        </p:nvSpPr>
        <p:spPr>
          <a:xfrm>
            <a:off x="4663455" y="318655"/>
            <a:ext cx="6835818" cy="6234545"/>
          </a:xfrm>
        </p:spPr>
        <p:txBody>
          <a:bodyPr>
            <a:noAutofit/>
          </a:bodyPr>
          <a:lstStyle/>
          <a:p>
            <a:pPr marL="0" indent="0">
              <a:buNone/>
            </a:pPr>
            <a:r>
              <a:rPr lang="tr-TR" sz="2400" b="1" dirty="0">
                <a:solidFill>
                  <a:schemeClr val="accent2"/>
                </a:solidFill>
              </a:rPr>
              <a:t>Uyanır uyanmaz beyninizi eğitmeye başlayın.</a:t>
            </a:r>
          </a:p>
          <a:p>
            <a:r>
              <a:rPr lang="tr-TR" sz="2400" dirty="0"/>
              <a:t>Güne şu soruyla başlayın: ‘’Bugün tamamlamam gereken bir işim var mı?’’. Bu teknik sayesinde gün içinde ulaşmanız gereken hedeflerinize odaklanabilir ve onu önceliğinize alabilirsiniz. </a:t>
            </a:r>
          </a:p>
          <a:p>
            <a:r>
              <a:rPr lang="tr-TR" sz="2400" dirty="0"/>
              <a:t>Peki buna nasıl başlarsınız? Kafanızdakileri yazıya dökebilir; büyük harflerle bir kağıda yazıp o kağıdı yatak odanızın veya banyonuzun duvarına asabilirsiniz. Bu durum planlarınızı harekete dökmenizi ve gününüzü bu hedef doğrultusunda geçirmenizi sağlayacaktır.</a:t>
            </a:r>
            <a:endParaRPr lang="tr-TR" sz="2400" b="1" dirty="0">
              <a:solidFill>
                <a:schemeClr val="accent3"/>
              </a:solidFill>
            </a:endParaRPr>
          </a:p>
        </p:txBody>
      </p:sp>
      <p:pic>
        <p:nvPicPr>
          <p:cNvPr id="5" name="Resim 4">
            <a:extLst>
              <a:ext uri="{FF2B5EF4-FFF2-40B4-BE49-F238E27FC236}">
                <a16:creationId xmlns:a16="http://schemas.microsoft.com/office/drawing/2014/main" id="{2EC267DB-C399-4A9B-B5AF-67CF887FCE4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539678" y="6217920"/>
            <a:ext cx="640080" cy="640080"/>
          </a:xfrm>
          <a:prstGeom prst="rect">
            <a:avLst/>
          </a:prstGeom>
        </p:spPr>
      </p:pic>
      <p:pic>
        <p:nvPicPr>
          <p:cNvPr id="4098" name="Picture 2" descr="Çay, İÇmek, Fincan, Içecek, Sıcak Içecekler">
            <a:extLst>
              <a:ext uri="{FF2B5EF4-FFF2-40B4-BE49-F238E27FC236}">
                <a16:creationId xmlns:a16="http://schemas.microsoft.com/office/drawing/2014/main" id="{96183BB4-5A5A-417D-AAB2-6ECE24124A14}"/>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170941" y="647114"/>
            <a:ext cx="1764983" cy="14828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40750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00A5242-6DD5-43CD-A952-001AA7898192}"/>
              </a:ext>
            </a:extLst>
          </p:cNvPr>
          <p:cNvSpPr>
            <a:spLocks noGrp="1"/>
          </p:cNvSpPr>
          <p:nvPr>
            <p:ph type="title"/>
          </p:nvPr>
        </p:nvSpPr>
        <p:spPr/>
        <p:txBody>
          <a:bodyPr>
            <a:normAutofit fontScale="90000"/>
          </a:bodyPr>
          <a:lstStyle/>
          <a:p>
            <a:r>
              <a:rPr lang="tr-TR" dirty="0"/>
              <a:t>Öz Disiplin Kazanma</a:t>
            </a:r>
            <a:br>
              <a:rPr lang="tr-TR" dirty="0"/>
            </a:br>
            <a:r>
              <a:rPr lang="tr-TR" dirty="0"/>
              <a:t>- Sabah uyandığınızda -</a:t>
            </a:r>
          </a:p>
        </p:txBody>
      </p:sp>
      <p:sp>
        <p:nvSpPr>
          <p:cNvPr id="3" name="İçerik Yer Tutucusu 2">
            <a:extLst>
              <a:ext uri="{FF2B5EF4-FFF2-40B4-BE49-F238E27FC236}">
                <a16:creationId xmlns:a16="http://schemas.microsoft.com/office/drawing/2014/main" id="{3619BFD7-7ACC-4CAB-A21C-CFB6550BA144}"/>
              </a:ext>
            </a:extLst>
          </p:cNvPr>
          <p:cNvSpPr>
            <a:spLocks noGrp="1"/>
          </p:cNvSpPr>
          <p:nvPr>
            <p:ph idx="1"/>
          </p:nvPr>
        </p:nvSpPr>
        <p:spPr>
          <a:xfrm>
            <a:off x="4851161" y="304800"/>
            <a:ext cx="6897494" cy="6234545"/>
          </a:xfrm>
        </p:spPr>
        <p:txBody>
          <a:bodyPr>
            <a:normAutofit/>
          </a:bodyPr>
          <a:lstStyle/>
          <a:p>
            <a:pPr marL="0" indent="0">
              <a:buNone/>
            </a:pPr>
            <a:r>
              <a:rPr lang="tr-TR" sz="2400" b="1" dirty="0">
                <a:solidFill>
                  <a:schemeClr val="accent6"/>
                </a:solidFill>
              </a:rPr>
              <a:t>Zevk alacağınız işlerinizden önce zor işlerinizi bitirin.</a:t>
            </a:r>
          </a:p>
          <a:p>
            <a:pPr marL="0" indent="0">
              <a:buNone/>
            </a:pPr>
            <a:endParaRPr lang="tr-TR" sz="2400" b="1" dirty="0">
              <a:solidFill>
                <a:schemeClr val="accent6"/>
              </a:solidFill>
            </a:endParaRPr>
          </a:p>
          <a:p>
            <a:r>
              <a:rPr lang="tr-TR" sz="2400" dirty="0"/>
              <a:t>Sabahları erkenden zor işleri bitirmeyi kendinizde bir alışkanlık haline getirin. Böylelikle çalışmanız gereken bir sınav veya bitirmeniz gereken bir proje olduğunda içinizdeki erteleme dürtüsünü engellemiş olursunuz. </a:t>
            </a:r>
          </a:p>
          <a:p>
            <a:r>
              <a:rPr lang="tr-TR" sz="2400" dirty="0"/>
              <a:t>Ayrıca, günün ilk saatleri zihninizin en etkili ve sağlıklı çalıştığı zamanlar olduğu için yaptığınız işe odaklanmanızı ve konsantre olmanızı da arttıracaksınız.</a:t>
            </a:r>
            <a:endParaRPr lang="tr-TR" sz="2400" b="1" dirty="0">
              <a:solidFill>
                <a:schemeClr val="accent6"/>
              </a:solidFill>
            </a:endParaRPr>
          </a:p>
          <a:p>
            <a:pPr marL="0" indent="0">
              <a:buNone/>
            </a:pPr>
            <a:endParaRPr lang="tr-TR" sz="2000" b="1" dirty="0">
              <a:solidFill>
                <a:schemeClr val="accent3"/>
              </a:solidFill>
            </a:endParaRPr>
          </a:p>
        </p:txBody>
      </p:sp>
      <p:pic>
        <p:nvPicPr>
          <p:cNvPr id="5" name="Resim 4">
            <a:extLst>
              <a:ext uri="{FF2B5EF4-FFF2-40B4-BE49-F238E27FC236}">
                <a16:creationId xmlns:a16="http://schemas.microsoft.com/office/drawing/2014/main" id="{2EC267DB-C399-4A9B-B5AF-67CF887FCE4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539678" y="6217920"/>
            <a:ext cx="640080" cy="640080"/>
          </a:xfrm>
          <a:prstGeom prst="rect">
            <a:avLst/>
          </a:prstGeom>
        </p:spPr>
      </p:pic>
    </p:spTree>
    <p:extLst>
      <p:ext uri="{BB962C8B-B14F-4D97-AF65-F5344CB8AC3E}">
        <p14:creationId xmlns:p14="http://schemas.microsoft.com/office/powerpoint/2010/main" val="41318107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00A5242-6DD5-43CD-A952-001AA7898192}"/>
              </a:ext>
            </a:extLst>
          </p:cNvPr>
          <p:cNvSpPr>
            <a:spLocks noGrp="1"/>
          </p:cNvSpPr>
          <p:nvPr>
            <p:ph type="title"/>
          </p:nvPr>
        </p:nvSpPr>
        <p:spPr/>
        <p:txBody>
          <a:bodyPr/>
          <a:lstStyle/>
          <a:p>
            <a:r>
              <a:rPr lang="tr-TR" dirty="0"/>
              <a:t>Öz Disiplin Kazanma</a:t>
            </a:r>
          </a:p>
        </p:txBody>
      </p:sp>
      <p:sp>
        <p:nvSpPr>
          <p:cNvPr id="3" name="İçerik Yer Tutucusu 2">
            <a:extLst>
              <a:ext uri="{FF2B5EF4-FFF2-40B4-BE49-F238E27FC236}">
                <a16:creationId xmlns:a16="http://schemas.microsoft.com/office/drawing/2014/main" id="{3619BFD7-7ACC-4CAB-A21C-CFB6550BA144}"/>
              </a:ext>
            </a:extLst>
          </p:cNvPr>
          <p:cNvSpPr>
            <a:spLocks noGrp="1"/>
          </p:cNvSpPr>
          <p:nvPr>
            <p:ph idx="1"/>
          </p:nvPr>
        </p:nvSpPr>
        <p:spPr/>
        <p:txBody>
          <a:bodyPr>
            <a:normAutofit/>
          </a:bodyPr>
          <a:lstStyle/>
          <a:p>
            <a:r>
              <a:rPr lang="tr-TR" sz="2400" dirty="0"/>
              <a:t>Öz disiplin kazanmak ve hedeflere ulaşmak için planlama ve düzen önemli unsurlardır.</a:t>
            </a:r>
          </a:p>
          <a:p>
            <a:r>
              <a:rPr lang="tr-TR" sz="2400" dirty="0" smtClean="0"/>
              <a:t>Sağlıklı </a:t>
            </a:r>
            <a:r>
              <a:rPr lang="tr-TR" sz="2400" dirty="0"/>
              <a:t>beslenme, düzenli ve kaliteli bir uyku, hem daha disiplinli olmanızı sağlar hem de hafızanızı iyileştirir.</a:t>
            </a:r>
          </a:p>
          <a:p>
            <a:r>
              <a:rPr lang="tr-TR" sz="2400" dirty="0"/>
              <a:t>Öz disiplinin temelinde yatan unsurlardan biri de zaman yönetimidir.</a:t>
            </a:r>
          </a:p>
        </p:txBody>
      </p:sp>
      <p:pic>
        <p:nvPicPr>
          <p:cNvPr id="5" name="Resim 4">
            <a:extLst>
              <a:ext uri="{FF2B5EF4-FFF2-40B4-BE49-F238E27FC236}">
                <a16:creationId xmlns:a16="http://schemas.microsoft.com/office/drawing/2014/main" id="{2EC267DB-C399-4A9B-B5AF-67CF887FCE4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539678" y="6217920"/>
            <a:ext cx="640080" cy="640080"/>
          </a:xfrm>
          <a:prstGeom prst="rect">
            <a:avLst/>
          </a:prstGeom>
        </p:spPr>
      </p:pic>
    </p:spTree>
    <p:extLst>
      <p:ext uri="{BB962C8B-B14F-4D97-AF65-F5344CB8AC3E}">
        <p14:creationId xmlns:p14="http://schemas.microsoft.com/office/powerpoint/2010/main" val="37608233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00A5242-6DD5-43CD-A952-001AA7898192}"/>
              </a:ext>
            </a:extLst>
          </p:cNvPr>
          <p:cNvSpPr>
            <a:spLocks noGrp="1"/>
          </p:cNvSpPr>
          <p:nvPr>
            <p:ph type="title"/>
          </p:nvPr>
        </p:nvSpPr>
        <p:spPr/>
        <p:txBody>
          <a:bodyPr/>
          <a:lstStyle/>
          <a:p>
            <a:r>
              <a:rPr lang="tr-TR" dirty="0"/>
              <a:t>Öz Disiplin Kazanma Yolları</a:t>
            </a:r>
          </a:p>
        </p:txBody>
      </p:sp>
      <p:sp>
        <p:nvSpPr>
          <p:cNvPr id="3" name="İçerik Yer Tutucusu 2">
            <a:extLst>
              <a:ext uri="{FF2B5EF4-FFF2-40B4-BE49-F238E27FC236}">
                <a16:creationId xmlns:a16="http://schemas.microsoft.com/office/drawing/2014/main" id="{3619BFD7-7ACC-4CAB-A21C-CFB6550BA144}"/>
              </a:ext>
            </a:extLst>
          </p:cNvPr>
          <p:cNvSpPr>
            <a:spLocks noGrp="1"/>
          </p:cNvSpPr>
          <p:nvPr>
            <p:ph idx="1"/>
          </p:nvPr>
        </p:nvSpPr>
        <p:spPr/>
        <p:txBody>
          <a:bodyPr>
            <a:normAutofit/>
          </a:bodyPr>
          <a:lstStyle/>
          <a:p>
            <a:pPr marL="342900" indent="-342900">
              <a:buFont typeface="+mj-lt"/>
              <a:buAutoNum type="arabicPeriod"/>
            </a:pPr>
            <a:r>
              <a:rPr lang="tr-TR" sz="2000" dirty="0"/>
              <a:t>Acele etmeyin, bir gecede öz disiplin geliştirmeye çalışmayın. İşe küçük adımlar atarak başlayın.</a:t>
            </a:r>
          </a:p>
          <a:p>
            <a:pPr marL="342900" indent="-342900">
              <a:buFont typeface="+mj-lt"/>
              <a:buAutoNum type="arabicPeriod"/>
            </a:pPr>
            <a:r>
              <a:rPr lang="tr-TR" sz="2000" dirty="0"/>
              <a:t> Size iyi gelen davranışları alışkanlık haline getirin.</a:t>
            </a:r>
          </a:p>
          <a:p>
            <a:pPr marL="342900" indent="-342900">
              <a:buFont typeface="+mj-lt"/>
              <a:buAutoNum type="arabicPeriod"/>
            </a:pPr>
            <a:r>
              <a:rPr lang="tr-TR" sz="2000" dirty="0"/>
              <a:t>Hayır demeyi öğrenin. Bu sadece dışarıdan gelen önerilere değil, kendi içgüdülerinize kapılmamak anlamına da gelir.</a:t>
            </a:r>
          </a:p>
          <a:p>
            <a:pPr marL="342900" indent="-342900">
              <a:buFont typeface="+mj-lt"/>
              <a:buAutoNum type="arabicPeriod"/>
            </a:pPr>
            <a:r>
              <a:rPr lang="tr-TR" sz="2000" dirty="0"/>
              <a:t>Spor yapın ya da bir müzik aletiyle ilgilenin.</a:t>
            </a:r>
          </a:p>
          <a:p>
            <a:pPr marL="342900" indent="-342900">
              <a:buFont typeface="+mj-lt"/>
              <a:buAutoNum type="arabicPeriod"/>
            </a:pPr>
            <a:r>
              <a:rPr lang="tr-TR" sz="2000" dirty="0"/>
              <a:t>İmrendiğiniz kişilerden ilham alın. </a:t>
            </a:r>
          </a:p>
        </p:txBody>
      </p:sp>
      <p:pic>
        <p:nvPicPr>
          <p:cNvPr id="5" name="Resim 4">
            <a:extLst>
              <a:ext uri="{FF2B5EF4-FFF2-40B4-BE49-F238E27FC236}">
                <a16:creationId xmlns:a16="http://schemas.microsoft.com/office/drawing/2014/main" id="{2EC267DB-C399-4A9B-B5AF-67CF887FCE4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539678" y="6217920"/>
            <a:ext cx="640080" cy="640080"/>
          </a:xfrm>
          <a:prstGeom prst="rect">
            <a:avLst/>
          </a:prstGeom>
        </p:spPr>
      </p:pic>
    </p:spTree>
    <p:extLst>
      <p:ext uri="{BB962C8B-B14F-4D97-AF65-F5344CB8AC3E}">
        <p14:creationId xmlns:p14="http://schemas.microsoft.com/office/powerpoint/2010/main" val="27067933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00A5242-6DD5-43CD-A952-001AA7898192}"/>
              </a:ext>
            </a:extLst>
          </p:cNvPr>
          <p:cNvSpPr>
            <a:spLocks noGrp="1"/>
          </p:cNvSpPr>
          <p:nvPr>
            <p:ph type="title"/>
          </p:nvPr>
        </p:nvSpPr>
        <p:spPr/>
        <p:txBody>
          <a:bodyPr>
            <a:normAutofit fontScale="90000"/>
          </a:bodyPr>
          <a:lstStyle/>
          <a:p>
            <a:r>
              <a:rPr lang="tr-TR" dirty="0"/>
              <a:t>Güçlü Bir İradeye ve Öz Disiplin Sahip Olmanın Avantajları</a:t>
            </a:r>
          </a:p>
        </p:txBody>
      </p:sp>
      <p:sp>
        <p:nvSpPr>
          <p:cNvPr id="3" name="İçerik Yer Tutucusu 2">
            <a:extLst>
              <a:ext uri="{FF2B5EF4-FFF2-40B4-BE49-F238E27FC236}">
                <a16:creationId xmlns:a16="http://schemas.microsoft.com/office/drawing/2014/main" id="{3619BFD7-7ACC-4CAB-A21C-CFB6550BA144}"/>
              </a:ext>
            </a:extLst>
          </p:cNvPr>
          <p:cNvSpPr>
            <a:spLocks noGrp="1"/>
          </p:cNvSpPr>
          <p:nvPr>
            <p:ph idx="1"/>
          </p:nvPr>
        </p:nvSpPr>
        <p:spPr>
          <a:xfrm>
            <a:off x="5021496" y="2360561"/>
            <a:ext cx="6281873" cy="2456442"/>
          </a:xfrm>
        </p:spPr>
        <p:txBody>
          <a:bodyPr/>
          <a:lstStyle/>
          <a:p>
            <a:r>
              <a:rPr lang="tr-TR" dirty="0"/>
              <a:t>Kişisel ve ruhsal gelişiminizi destekleyebilirsiniz.</a:t>
            </a:r>
          </a:p>
          <a:p>
            <a:r>
              <a:rPr lang="tr-TR" dirty="0"/>
              <a:t>Günlük hayatınızı kontrol edebilir, istemediğiniz alışkanlıkları ve davranışları bırakabilirsiniz.</a:t>
            </a:r>
          </a:p>
          <a:p>
            <a:r>
              <a:rPr lang="tr-TR" dirty="0"/>
              <a:t>Tembellikten kurtularak daha istekli, daha çalışkan bir ruh yapısına kavuşabilirsiniz.</a:t>
            </a:r>
          </a:p>
        </p:txBody>
      </p:sp>
      <p:pic>
        <p:nvPicPr>
          <p:cNvPr id="5" name="Resim 4">
            <a:extLst>
              <a:ext uri="{FF2B5EF4-FFF2-40B4-BE49-F238E27FC236}">
                <a16:creationId xmlns:a16="http://schemas.microsoft.com/office/drawing/2014/main" id="{2EC267DB-C399-4A9B-B5AF-67CF887FCE4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539678" y="6217920"/>
            <a:ext cx="640080" cy="640080"/>
          </a:xfrm>
          <a:prstGeom prst="rect">
            <a:avLst/>
          </a:prstGeom>
        </p:spPr>
      </p:pic>
      <p:pic>
        <p:nvPicPr>
          <p:cNvPr id="5122" name="Picture 2" descr="Kitap, Raf, Mobilya, Tasarım, Ahşap, Kütüphane, Ofis">
            <a:extLst>
              <a:ext uri="{FF2B5EF4-FFF2-40B4-BE49-F238E27FC236}">
                <a16:creationId xmlns:a16="http://schemas.microsoft.com/office/drawing/2014/main" id="{4E293C9C-8370-4EC8-9024-7DBF067D77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1496" y="0"/>
            <a:ext cx="5448886" cy="24564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13011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00A5242-6DD5-43CD-A952-001AA7898192}"/>
              </a:ext>
            </a:extLst>
          </p:cNvPr>
          <p:cNvSpPr>
            <a:spLocks noGrp="1"/>
          </p:cNvSpPr>
          <p:nvPr>
            <p:ph type="title"/>
          </p:nvPr>
        </p:nvSpPr>
        <p:spPr/>
        <p:txBody>
          <a:bodyPr>
            <a:normAutofit fontScale="90000"/>
          </a:bodyPr>
          <a:lstStyle/>
          <a:p>
            <a:r>
              <a:rPr lang="tr-TR" dirty="0"/>
              <a:t>Unutmayın ! Hiç kimse her zaman disiplinli değildir.</a:t>
            </a:r>
          </a:p>
        </p:txBody>
      </p:sp>
      <p:sp>
        <p:nvSpPr>
          <p:cNvPr id="3" name="İçerik Yer Tutucusu 2">
            <a:extLst>
              <a:ext uri="{FF2B5EF4-FFF2-40B4-BE49-F238E27FC236}">
                <a16:creationId xmlns:a16="http://schemas.microsoft.com/office/drawing/2014/main" id="{3619BFD7-7ACC-4CAB-A21C-CFB6550BA144}"/>
              </a:ext>
            </a:extLst>
          </p:cNvPr>
          <p:cNvSpPr>
            <a:spLocks noGrp="1"/>
          </p:cNvSpPr>
          <p:nvPr>
            <p:ph idx="1"/>
          </p:nvPr>
        </p:nvSpPr>
        <p:spPr/>
        <p:txBody>
          <a:bodyPr>
            <a:normAutofit/>
          </a:bodyPr>
          <a:lstStyle/>
          <a:p>
            <a:r>
              <a:rPr lang="tr-TR" sz="2400" dirty="0"/>
              <a:t>Disiplinli olmak </a:t>
            </a:r>
            <a:r>
              <a:rPr lang="tr-TR" sz="2400" dirty="0" smtClean="0"/>
              <a:t>üretkenliği </a:t>
            </a:r>
            <a:r>
              <a:rPr lang="tr-TR" sz="2400" dirty="0"/>
              <a:t>arttırır ve pratikte daha kolaydır. Ama hiç kimse her zaman disiplinli olamaz. Disiplinli insanlar, bu durumun farkındadırlar; disiplinden koptukları anlar için kendilerini affedebilir ve önlerine bakabilirler.</a:t>
            </a:r>
          </a:p>
        </p:txBody>
      </p:sp>
      <p:pic>
        <p:nvPicPr>
          <p:cNvPr id="5" name="Resim 4">
            <a:extLst>
              <a:ext uri="{FF2B5EF4-FFF2-40B4-BE49-F238E27FC236}">
                <a16:creationId xmlns:a16="http://schemas.microsoft.com/office/drawing/2014/main" id="{2EC267DB-C399-4A9B-B5AF-67CF887FCE4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539678" y="6217920"/>
            <a:ext cx="640080" cy="640080"/>
          </a:xfrm>
          <a:prstGeom prst="rect">
            <a:avLst/>
          </a:prstGeom>
        </p:spPr>
      </p:pic>
    </p:spTree>
    <p:extLst>
      <p:ext uri="{BB962C8B-B14F-4D97-AF65-F5344CB8AC3E}">
        <p14:creationId xmlns:p14="http://schemas.microsoft.com/office/powerpoint/2010/main" val="28393701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00A5242-6DD5-43CD-A952-001AA7898192}"/>
              </a:ext>
            </a:extLst>
          </p:cNvPr>
          <p:cNvSpPr>
            <a:spLocks noGrp="1"/>
          </p:cNvSpPr>
          <p:nvPr>
            <p:ph type="title"/>
          </p:nvPr>
        </p:nvSpPr>
        <p:spPr/>
        <p:txBody>
          <a:bodyPr/>
          <a:lstStyle/>
          <a:p>
            <a:r>
              <a:rPr lang="tr-TR" dirty="0"/>
              <a:t>İrade ve Öz Disiplin</a:t>
            </a:r>
          </a:p>
        </p:txBody>
      </p:sp>
      <p:sp>
        <p:nvSpPr>
          <p:cNvPr id="3" name="İçerik Yer Tutucusu 2">
            <a:extLst>
              <a:ext uri="{FF2B5EF4-FFF2-40B4-BE49-F238E27FC236}">
                <a16:creationId xmlns:a16="http://schemas.microsoft.com/office/drawing/2014/main" id="{3619BFD7-7ACC-4CAB-A21C-CFB6550BA144}"/>
              </a:ext>
            </a:extLst>
          </p:cNvPr>
          <p:cNvSpPr>
            <a:spLocks noGrp="1"/>
          </p:cNvSpPr>
          <p:nvPr>
            <p:ph idx="1"/>
          </p:nvPr>
        </p:nvSpPr>
        <p:spPr/>
        <p:txBody>
          <a:bodyPr>
            <a:normAutofit/>
          </a:bodyPr>
          <a:lstStyle/>
          <a:p>
            <a:r>
              <a:rPr lang="tr-TR" sz="2400" dirty="0"/>
              <a:t>Şu cümle size tanıdık geliyor </a:t>
            </a:r>
            <a:r>
              <a:rPr lang="de-DE" sz="2400" dirty="0"/>
              <a:t>mu</a:t>
            </a:r>
            <a:r>
              <a:rPr lang="tr-TR" sz="2400" dirty="0"/>
              <a:t> </a:t>
            </a:r>
            <a:r>
              <a:rPr lang="de-DE" sz="2400" dirty="0"/>
              <a:t>?</a:t>
            </a:r>
            <a:r>
              <a:rPr lang="tr-TR" sz="2400" dirty="0"/>
              <a:t> </a:t>
            </a:r>
          </a:p>
          <a:p>
            <a:r>
              <a:rPr lang="de-DE" sz="2400" dirty="0"/>
              <a:t>"Ke</a:t>
            </a:r>
            <a:r>
              <a:rPr lang="tr-TR" sz="2400" dirty="0"/>
              <a:t>ş</a:t>
            </a:r>
            <a:r>
              <a:rPr lang="de-DE" sz="2400" dirty="0" err="1"/>
              <a:t>ke</a:t>
            </a:r>
            <a:r>
              <a:rPr lang="tr-TR" sz="2400" dirty="0"/>
              <a:t> </a:t>
            </a:r>
            <a:r>
              <a:rPr lang="tr-TR" sz="2400" dirty="0" smtClean="0"/>
              <a:t> </a:t>
            </a:r>
            <a:r>
              <a:rPr lang="de-DE" sz="2400" dirty="0"/>
              <a:t>kendime</a:t>
            </a:r>
            <a:r>
              <a:rPr lang="tr-TR" sz="2400" dirty="0"/>
              <a:t> hakimiyetim daha güçlü olsaydı." </a:t>
            </a:r>
          </a:p>
          <a:p>
            <a:r>
              <a:rPr lang="tr-TR" sz="2400" dirty="0"/>
              <a:t>Bu ifadeyi hayatınızda kaç kez kullandınız acaba? </a:t>
            </a:r>
          </a:p>
          <a:p>
            <a:r>
              <a:rPr lang="tr-TR" sz="2400" dirty="0"/>
              <a:t>Kaç kere bir şeyler yapmaya başladınız ve kısa bir süre sonra bıraktınız? </a:t>
            </a:r>
          </a:p>
        </p:txBody>
      </p:sp>
      <p:pic>
        <p:nvPicPr>
          <p:cNvPr id="5" name="Resim 4">
            <a:extLst>
              <a:ext uri="{FF2B5EF4-FFF2-40B4-BE49-F238E27FC236}">
                <a16:creationId xmlns:a16="http://schemas.microsoft.com/office/drawing/2014/main" id="{2EC267DB-C399-4A9B-B5AF-67CF887FCE4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539678" y="6217920"/>
            <a:ext cx="640080" cy="640080"/>
          </a:xfrm>
          <a:prstGeom prst="rect">
            <a:avLst/>
          </a:prstGeom>
        </p:spPr>
      </p:pic>
    </p:spTree>
    <p:extLst>
      <p:ext uri="{BB962C8B-B14F-4D97-AF65-F5344CB8AC3E}">
        <p14:creationId xmlns:p14="http://schemas.microsoft.com/office/powerpoint/2010/main" val="32189444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00A5242-6DD5-43CD-A952-001AA7898192}"/>
              </a:ext>
            </a:extLst>
          </p:cNvPr>
          <p:cNvSpPr>
            <a:spLocks noGrp="1"/>
          </p:cNvSpPr>
          <p:nvPr>
            <p:ph type="title"/>
          </p:nvPr>
        </p:nvSpPr>
        <p:spPr/>
        <p:txBody>
          <a:bodyPr/>
          <a:lstStyle/>
          <a:p>
            <a:r>
              <a:rPr lang="tr-TR" dirty="0"/>
              <a:t>İrade ve Öz Disiplin</a:t>
            </a:r>
          </a:p>
        </p:txBody>
      </p:sp>
      <p:sp>
        <p:nvSpPr>
          <p:cNvPr id="3" name="İçerik Yer Tutucusu 2">
            <a:extLst>
              <a:ext uri="{FF2B5EF4-FFF2-40B4-BE49-F238E27FC236}">
                <a16:creationId xmlns:a16="http://schemas.microsoft.com/office/drawing/2014/main" id="{3619BFD7-7ACC-4CAB-A21C-CFB6550BA144}"/>
              </a:ext>
            </a:extLst>
          </p:cNvPr>
          <p:cNvSpPr>
            <a:spLocks noGrp="1"/>
          </p:cNvSpPr>
          <p:nvPr>
            <p:ph idx="1"/>
          </p:nvPr>
        </p:nvSpPr>
        <p:spPr>
          <a:xfrm>
            <a:off x="4921499" y="690644"/>
            <a:ext cx="6882574" cy="4339808"/>
          </a:xfrm>
        </p:spPr>
        <p:txBody>
          <a:bodyPr>
            <a:normAutofit/>
          </a:bodyPr>
          <a:lstStyle/>
          <a:p>
            <a:r>
              <a:rPr lang="tr-TR" sz="2800" dirty="0"/>
              <a:t>Herkesin tembellik, erteleme, devamını getirememe vb. gibi üstesinden gelmeyi istediği bazı alışkanlıkları vardır. </a:t>
            </a:r>
          </a:p>
          <a:p>
            <a:r>
              <a:rPr lang="tr-TR" sz="2800" dirty="0"/>
              <a:t>İşte bunları yenebilmemiz için iradeye </a:t>
            </a:r>
            <a:r>
              <a:rPr lang="tr-TR" sz="2800" dirty="0" smtClean="0"/>
              <a:t> </a:t>
            </a:r>
            <a:r>
              <a:rPr lang="tr-TR" sz="2800" dirty="0"/>
              <a:t>öz-disipline gereksinim duyarız.</a:t>
            </a:r>
          </a:p>
        </p:txBody>
      </p:sp>
      <p:pic>
        <p:nvPicPr>
          <p:cNvPr id="5" name="Resim 4">
            <a:extLst>
              <a:ext uri="{FF2B5EF4-FFF2-40B4-BE49-F238E27FC236}">
                <a16:creationId xmlns:a16="http://schemas.microsoft.com/office/drawing/2014/main" id="{2EC267DB-C399-4A9B-B5AF-67CF887FCE4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539678" y="6217920"/>
            <a:ext cx="640080" cy="640080"/>
          </a:xfrm>
          <a:prstGeom prst="rect">
            <a:avLst/>
          </a:prstGeom>
        </p:spPr>
      </p:pic>
      <p:pic>
        <p:nvPicPr>
          <p:cNvPr id="2050" name="Picture 2" descr="Bulut, Erkekler, Gökyüzü, Insanlar, Merdiven, Inanç">
            <a:extLst>
              <a:ext uri="{FF2B5EF4-FFF2-40B4-BE49-F238E27FC236}">
                <a16:creationId xmlns:a16="http://schemas.microsoft.com/office/drawing/2014/main" id="{3254D4E3-1FE1-4FC7-932D-F52663F7A2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93381" y="5030452"/>
            <a:ext cx="2259835" cy="18275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51262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00A5242-6DD5-43CD-A952-001AA7898192}"/>
              </a:ext>
            </a:extLst>
          </p:cNvPr>
          <p:cNvSpPr>
            <a:spLocks noGrp="1"/>
          </p:cNvSpPr>
          <p:nvPr>
            <p:ph type="title"/>
          </p:nvPr>
        </p:nvSpPr>
        <p:spPr/>
        <p:txBody>
          <a:bodyPr/>
          <a:lstStyle/>
          <a:p>
            <a:r>
              <a:rPr lang="tr-TR" dirty="0" smtClean="0"/>
              <a:t>Otokontrol</a:t>
            </a:r>
            <a:br>
              <a:rPr lang="tr-TR" dirty="0" smtClean="0"/>
            </a:br>
            <a:endParaRPr lang="tr-TR" dirty="0"/>
          </a:p>
        </p:txBody>
      </p:sp>
      <p:sp>
        <p:nvSpPr>
          <p:cNvPr id="3" name="İçerik Yer Tutucusu 2">
            <a:extLst>
              <a:ext uri="{FF2B5EF4-FFF2-40B4-BE49-F238E27FC236}">
                <a16:creationId xmlns:a16="http://schemas.microsoft.com/office/drawing/2014/main" id="{3619BFD7-7ACC-4CAB-A21C-CFB6550BA144}"/>
              </a:ext>
            </a:extLst>
          </p:cNvPr>
          <p:cNvSpPr>
            <a:spLocks noGrp="1"/>
          </p:cNvSpPr>
          <p:nvPr>
            <p:ph idx="1"/>
          </p:nvPr>
        </p:nvSpPr>
        <p:spPr/>
        <p:txBody>
          <a:bodyPr/>
          <a:lstStyle/>
          <a:p>
            <a:r>
              <a:rPr lang="tr-TR" sz="2800" dirty="0"/>
              <a:t>Otokontrol ,irade , iç disiplin , özdenetim , </a:t>
            </a:r>
            <a:r>
              <a:rPr lang="tr-TR" sz="2800" dirty="0" smtClean="0"/>
              <a:t>kavramlarıyla </a:t>
            </a:r>
            <a:r>
              <a:rPr lang="tr-TR" sz="2800" dirty="0"/>
              <a:t>da bilinir.</a:t>
            </a:r>
          </a:p>
          <a:p>
            <a:r>
              <a:rPr lang="tr-TR" dirty="0" smtClean="0"/>
              <a:t> </a:t>
            </a:r>
            <a:r>
              <a:rPr lang="tr-TR" dirty="0"/>
              <a:t>Tehlikeli ve gereksiz istekleri kontrol edebilmek</a:t>
            </a:r>
            <a:r>
              <a:rPr lang="tr-TR" dirty="0" smtClean="0"/>
              <a:t>, bir hedefe ulaşmak için eylemlerinizi ve düşüncelerinizi kontrol edebilme becerisidir. </a:t>
            </a:r>
            <a:r>
              <a:rPr lang="tr-TR" dirty="0"/>
              <a:t>tembelliğin ve </a:t>
            </a:r>
            <a:r>
              <a:rPr lang="de-DE" dirty="0"/>
              <a:t>ertelemen</a:t>
            </a:r>
            <a:r>
              <a:rPr lang="tr-TR" dirty="0"/>
              <a:t>i</a:t>
            </a:r>
            <a:r>
              <a:rPr lang="de-DE" dirty="0"/>
              <a:t>n üstes</a:t>
            </a:r>
            <a:r>
              <a:rPr lang="tr-TR" dirty="0"/>
              <a:t>i</a:t>
            </a:r>
            <a:r>
              <a:rPr lang="de-DE" dirty="0"/>
              <a:t>nden geleb</a:t>
            </a:r>
            <a:r>
              <a:rPr lang="tr-TR" dirty="0"/>
              <a:t>i</a:t>
            </a:r>
            <a:r>
              <a:rPr lang="de-DE" dirty="0" err="1" smtClean="0"/>
              <a:t>lmek</a:t>
            </a:r>
            <a:r>
              <a:rPr lang="tr-TR" dirty="0" smtClean="0"/>
              <a:t>tir. Gereksiz </a:t>
            </a:r>
            <a:r>
              <a:rPr lang="tr-TR" dirty="0"/>
              <a:t>ve yararsız </a:t>
            </a:r>
            <a:r>
              <a:rPr lang="tr-TR" dirty="0" smtClean="0"/>
              <a:t>dürtülere </a:t>
            </a:r>
            <a:r>
              <a:rPr lang="tr-TR" dirty="0"/>
              <a:t>boyun eğme isteğinin, duyguların ve eyleme geçme </a:t>
            </a:r>
            <a:r>
              <a:rPr lang="pt-BR" dirty="0"/>
              <a:t>karşısında duran d</a:t>
            </a:r>
            <a:r>
              <a:rPr lang="tr-TR" dirty="0"/>
              <a:t>i</a:t>
            </a:r>
            <a:r>
              <a:rPr lang="pt-BR" dirty="0"/>
              <a:t>renc</a:t>
            </a:r>
            <a:r>
              <a:rPr lang="tr-TR" dirty="0"/>
              <a:t>i</a:t>
            </a:r>
            <a:r>
              <a:rPr lang="pt-BR" dirty="0"/>
              <a:t>n üstes</a:t>
            </a:r>
            <a:r>
              <a:rPr lang="tr-TR" dirty="0"/>
              <a:t>i</a:t>
            </a:r>
            <a:r>
              <a:rPr lang="pt-BR" dirty="0"/>
              <a:t>nden</a:t>
            </a:r>
            <a:r>
              <a:rPr lang="tr-TR" dirty="0"/>
              <a:t> gelen iç güçtür.</a:t>
            </a:r>
          </a:p>
          <a:p>
            <a:endParaRPr lang="tr-TR" dirty="0"/>
          </a:p>
        </p:txBody>
      </p:sp>
      <p:pic>
        <p:nvPicPr>
          <p:cNvPr id="5" name="Resim 4">
            <a:extLst>
              <a:ext uri="{FF2B5EF4-FFF2-40B4-BE49-F238E27FC236}">
                <a16:creationId xmlns:a16="http://schemas.microsoft.com/office/drawing/2014/main" id="{2EC267DB-C399-4A9B-B5AF-67CF887FCE4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539678" y="6217920"/>
            <a:ext cx="640080" cy="640080"/>
          </a:xfrm>
          <a:prstGeom prst="rect">
            <a:avLst/>
          </a:prstGeom>
        </p:spPr>
      </p:pic>
    </p:spTree>
    <p:extLst>
      <p:ext uri="{BB962C8B-B14F-4D97-AF65-F5344CB8AC3E}">
        <p14:creationId xmlns:p14="http://schemas.microsoft.com/office/powerpoint/2010/main" val="5860179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00A5242-6DD5-43CD-A952-001AA7898192}"/>
              </a:ext>
            </a:extLst>
          </p:cNvPr>
          <p:cNvSpPr>
            <a:spLocks noGrp="1"/>
          </p:cNvSpPr>
          <p:nvPr>
            <p:ph type="title"/>
          </p:nvPr>
        </p:nvSpPr>
        <p:spPr/>
        <p:txBody>
          <a:bodyPr/>
          <a:lstStyle/>
          <a:p>
            <a:r>
              <a:rPr lang="tr-TR" dirty="0" smtClean="0"/>
              <a:t>otokontrol</a:t>
            </a:r>
            <a:endParaRPr lang="tr-TR" dirty="0"/>
          </a:p>
        </p:txBody>
      </p:sp>
      <p:sp>
        <p:nvSpPr>
          <p:cNvPr id="3" name="İçerik Yer Tutucusu 2">
            <a:extLst>
              <a:ext uri="{FF2B5EF4-FFF2-40B4-BE49-F238E27FC236}">
                <a16:creationId xmlns:a16="http://schemas.microsoft.com/office/drawing/2014/main" id="{3619BFD7-7ACC-4CAB-A21C-CFB6550BA144}"/>
              </a:ext>
            </a:extLst>
          </p:cNvPr>
          <p:cNvSpPr>
            <a:spLocks noGrp="1"/>
          </p:cNvSpPr>
          <p:nvPr>
            <p:ph idx="1"/>
          </p:nvPr>
        </p:nvSpPr>
        <p:spPr>
          <a:xfrm>
            <a:off x="4663455" y="845127"/>
            <a:ext cx="6281873" cy="3754582"/>
          </a:xfrm>
        </p:spPr>
        <p:txBody>
          <a:bodyPr>
            <a:normAutofit fontScale="92500"/>
          </a:bodyPr>
          <a:lstStyle/>
          <a:p>
            <a:r>
              <a:rPr lang="tr-TR" sz="2400" dirty="0" smtClean="0"/>
              <a:t>Otokontrol ,hayatta başarılı olmak için gerekli olan temel bir beceridir. Kendini kontrol etmenin bir çok farklı yolu vardır. Bazı insanlar doğal olarak diğerlerinden daha fazla özdenetime sahiptir. Ancak herkes kendini kontrol etmeyi pratik yaparak ve çaba göstererek öğrenebilir. Kararlılık ve sürekli pratikle iç disiplin geliştirilebilir ve otokontrol becerisi daha da güçlendirilebilir.</a:t>
            </a:r>
          </a:p>
          <a:p>
            <a:pPr marL="0" indent="0">
              <a:buNone/>
            </a:pPr>
            <a:endParaRPr lang="tr-TR" dirty="0" smtClean="0"/>
          </a:p>
        </p:txBody>
      </p:sp>
      <p:pic>
        <p:nvPicPr>
          <p:cNvPr id="5" name="Resim 4">
            <a:extLst>
              <a:ext uri="{FF2B5EF4-FFF2-40B4-BE49-F238E27FC236}">
                <a16:creationId xmlns:a16="http://schemas.microsoft.com/office/drawing/2014/main" id="{2EC267DB-C399-4A9B-B5AF-67CF887FCE4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539678" y="6217920"/>
            <a:ext cx="640080" cy="640080"/>
          </a:xfrm>
          <a:prstGeom prst="rect">
            <a:avLst/>
          </a:prstGeom>
        </p:spPr>
      </p:pic>
      <p:pic>
        <p:nvPicPr>
          <p:cNvPr id="3074" name="Picture 2" descr="Kitabın, Kütüphane, Eğitim, Edebiyat, Bilgi, Okul">
            <a:extLst>
              <a:ext uri="{FF2B5EF4-FFF2-40B4-BE49-F238E27FC236}">
                <a16:creationId xmlns:a16="http://schemas.microsoft.com/office/drawing/2014/main" id="{E2A656F8-AAE3-400D-8BB0-A46654F499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52492" y="4806367"/>
            <a:ext cx="3125799" cy="1913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25621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00A5242-6DD5-43CD-A952-001AA7898192}"/>
              </a:ext>
            </a:extLst>
          </p:cNvPr>
          <p:cNvSpPr>
            <a:spLocks noGrp="1"/>
          </p:cNvSpPr>
          <p:nvPr>
            <p:ph type="title"/>
          </p:nvPr>
        </p:nvSpPr>
        <p:spPr/>
        <p:txBody>
          <a:bodyPr/>
          <a:lstStyle/>
          <a:p>
            <a:r>
              <a:rPr lang="tr-TR" dirty="0" smtClean="0"/>
              <a:t>Otokontrol </a:t>
            </a:r>
            <a:br>
              <a:rPr lang="tr-TR" dirty="0" smtClean="0"/>
            </a:br>
            <a:r>
              <a:rPr lang="tr-TR" dirty="0" smtClean="0"/>
              <a:t>Nasıl </a:t>
            </a:r>
            <a:r>
              <a:rPr lang="tr-TR" dirty="0"/>
              <a:t>Kazanılır ?</a:t>
            </a:r>
          </a:p>
        </p:txBody>
      </p:sp>
      <p:sp>
        <p:nvSpPr>
          <p:cNvPr id="3" name="İçerik Yer Tutucusu 2">
            <a:extLst>
              <a:ext uri="{FF2B5EF4-FFF2-40B4-BE49-F238E27FC236}">
                <a16:creationId xmlns:a16="http://schemas.microsoft.com/office/drawing/2014/main" id="{3619BFD7-7ACC-4CAB-A21C-CFB6550BA144}"/>
              </a:ext>
            </a:extLst>
          </p:cNvPr>
          <p:cNvSpPr>
            <a:spLocks noGrp="1"/>
          </p:cNvSpPr>
          <p:nvPr>
            <p:ph idx="1"/>
          </p:nvPr>
        </p:nvSpPr>
        <p:spPr/>
        <p:txBody>
          <a:bodyPr>
            <a:normAutofit/>
          </a:bodyPr>
          <a:lstStyle/>
          <a:p>
            <a:r>
              <a:rPr lang="tr-TR" sz="2400" dirty="0" smtClean="0"/>
              <a:t>Otokontrol </a:t>
            </a:r>
            <a:r>
              <a:rPr lang="sv-SE" sz="2400" dirty="0" smtClean="0"/>
              <a:t>konusunda </a:t>
            </a:r>
            <a:r>
              <a:rPr lang="sv-SE" sz="2400" dirty="0"/>
              <a:t>atılacak en</a:t>
            </a:r>
            <a:r>
              <a:rPr lang="tr-TR" sz="2400" dirty="0"/>
              <a:t> önemli </a:t>
            </a:r>
            <a:r>
              <a:rPr lang="tr-TR" sz="2400" dirty="0" smtClean="0"/>
              <a:t>adım bireyin  duygu ve dürtülerinin farkında olması ve bunları denetlemeyi öğrenebilmesidir. </a:t>
            </a:r>
          </a:p>
          <a:p>
            <a:r>
              <a:rPr lang="tr-TR" sz="2400" dirty="0" smtClean="0"/>
              <a:t>Dürtülerinizi anında tanıyarak , kendinizi daha iyi yönetebilir ve istenmeyen davranışları önleyebilirsiniz.</a:t>
            </a:r>
          </a:p>
          <a:p>
            <a:r>
              <a:rPr lang="tr-TR" sz="2400" dirty="0" smtClean="0"/>
              <a:t> neyin içinde olduğunuzun farkında olursanız, onu değiştirmeniz ve ya geliştirmeniz daha kolay olur.</a:t>
            </a:r>
            <a:endParaRPr lang="tr-TR" sz="2400" dirty="0"/>
          </a:p>
        </p:txBody>
      </p:sp>
      <p:pic>
        <p:nvPicPr>
          <p:cNvPr id="5" name="Resim 4">
            <a:extLst>
              <a:ext uri="{FF2B5EF4-FFF2-40B4-BE49-F238E27FC236}">
                <a16:creationId xmlns:a16="http://schemas.microsoft.com/office/drawing/2014/main" id="{2EC267DB-C399-4A9B-B5AF-67CF887FCE4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539678" y="6217920"/>
            <a:ext cx="640080" cy="640080"/>
          </a:xfrm>
          <a:prstGeom prst="rect">
            <a:avLst/>
          </a:prstGeom>
        </p:spPr>
      </p:pic>
    </p:spTree>
    <p:extLst>
      <p:ext uri="{BB962C8B-B14F-4D97-AF65-F5344CB8AC3E}">
        <p14:creationId xmlns:p14="http://schemas.microsoft.com/office/powerpoint/2010/main" val="22729404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00A5242-6DD5-43CD-A952-001AA7898192}"/>
              </a:ext>
            </a:extLst>
          </p:cNvPr>
          <p:cNvSpPr>
            <a:spLocks noGrp="1"/>
          </p:cNvSpPr>
          <p:nvPr>
            <p:ph type="title"/>
          </p:nvPr>
        </p:nvSpPr>
        <p:spPr/>
        <p:txBody>
          <a:bodyPr/>
          <a:lstStyle/>
          <a:p>
            <a:r>
              <a:rPr lang="tr-TR" dirty="0" smtClean="0"/>
              <a:t>Otokontrol </a:t>
            </a:r>
            <a:br>
              <a:rPr lang="tr-TR" dirty="0" smtClean="0"/>
            </a:br>
            <a:r>
              <a:rPr lang="tr-TR" dirty="0" smtClean="0"/>
              <a:t>Nasıl </a:t>
            </a:r>
            <a:r>
              <a:rPr lang="tr-TR" dirty="0"/>
              <a:t>Kazanılır ?</a:t>
            </a:r>
          </a:p>
        </p:txBody>
      </p:sp>
      <p:sp>
        <p:nvSpPr>
          <p:cNvPr id="3" name="İçerik Yer Tutucusu 2">
            <a:extLst>
              <a:ext uri="{FF2B5EF4-FFF2-40B4-BE49-F238E27FC236}">
                <a16:creationId xmlns:a16="http://schemas.microsoft.com/office/drawing/2014/main" id="{3619BFD7-7ACC-4CAB-A21C-CFB6550BA144}"/>
              </a:ext>
            </a:extLst>
          </p:cNvPr>
          <p:cNvSpPr>
            <a:spLocks noGrp="1"/>
          </p:cNvSpPr>
          <p:nvPr>
            <p:ph idx="1"/>
          </p:nvPr>
        </p:nvSpPr>
        <p:spPr/>
        <p:txBody>
          <a:bodyPr>
            <a:normAutofit/>
          </a:bodyPr>
          <a:lstStyle/>
          <a:p>
            <a:r>
              <a:rPr lang="tr-TR" dirty="0" smtClean="0"/>
              <a:t>Otokontrol </a:t>
            </a:r>
            <a:r>
              <a:rPr lang="sv-SE" dirty="0" smtClean="0"/>
              <a:t>konusunda </a:t>
            </a:r>
            <a:r>
              <a:rPr lang="sv-SE" dirty="0"/>
              <a:t>atılacak en</a:t>
            </a:r>
            <a:r>
              <a:rPr lang="tr-TR" dirty="0"/>
              <a:t> önemli </a:t>
            </a:r>
            <a:r>
              <a:rPr lang="tr-TR" dirty="0" smtClean="0"/>
              <a:t>adımlardan biri de </a:t>
            </a:r>
            <a:r>
              <a:rPr lang="tr-TR" dirty="0"/>
              <a:t>haz duygusunu erteleyebilmeyi öğrenmektir. Hazzı erteleyebilmek gerçekten istediğimiz şey uğruna bekleyebilmeyi, ilgili konuda gerçekten kararlı olmayı ve sabredebilmeyi gerektirir. </a:t>
            </a:r>
          </a:p>
        </p:txBody>
      </p:sp>
      <p:pic>
        <p:nvPicPr>
          <p:cNvPr id="5" name="Resim 4">
            <a:extLst>
              <a:ext uri="{FF2B5EF4-FFF2-40B4-BE49-F238E27FC236}">
                <a16:creationId xmlns:a16="http://schemas.microsoft.com/office/drawing/2014/main" id="{2EC267DB-C399-4A9B-B5AF-67CF887FCE4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539678" y="6217920"/>
            <a:ext cx="640080" cy="640080"/>
          </a:xfrm>
          <a:prstGeom prst="rect">
            <a:avLst/>
          </a:prstGeom>
        </p:spPr>
      </p:pic>
    </p:spTree>
    <p:extLst>
      <p:ext uri="{BB962C8B-B14F-4D97-AF65-F5344CB8AC3E}">
        <p14:creationId xmlns:p14="http://schemas.microsoft.com/office/powerpoint/2010/main" val="11665225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00A5242-6DD5-43CD-A952-001AA7898192}"/>
              </a:ext>
            </a:extLst>
          </p:cNvPr>
          <p:cNvSpPr>
            <a:spLocks noGrp="1"/>
          </p:cNvSpPr>
          <p:nvPr>
            <p:ph type="title"/>
          </p:nvPr>
        </p:nvSpPr>
        <p:spPr/>
        <p:txBody>
          <a:bodyPr>
            <a:normAutofit fontScale="90000"/>
          </a:bodyPr>
          <a:lstStyle/>
          <a:p>
            <a:r>
              <a:rPr lang="tr-TR" dirty="0" smtClean="0"/>
              <a:t>OTOKONTROL İÇİN NE YAPMAK GEREKİR</a:t>
            </a:r>
            <a:br>
              <a:rPr lang="tr-TR" dirty="0" smtClean="0"/>
            </a:br>
            <a:endParaRPr lang="tr-TR" dirty="0"/>
          </a:p>
        </p:txBody>
      </p:sp>
      <p:sp>
        <p:nvSpPr>
          <p:cNvPr id="3" name="İçerik Yer Tutucusu 2">
            <a:extLst>
              <a:ext uri="{FF2B5EF4-FFF2-40B4-BE49-F238E27FC236}">
                <a16:creationId xmlns:a16="http://schemas.microsoft.com/office/drawing/2014/main" id="{3619BFD7-7ACC-4CAB-A21C-CFB6550BA144}"/>
              </a:ext>
            </a:extLst>
          </p:cNvPr>
          <p:cNvSpPr>
            <a:spLocks noGrp="1"/>
          </p:cNvSpPr>
          <p:nvPr>
            <p:ph idx="1"/>
          </p:nvPr>
        </p:nvSpPr>
        <p:spPr>
          <a:xfrm>
            <a:off x="4921499" y="304800"/>
            <a:ext cx="7021119" cy="6040582"/>
          </a:xfrm>
        </p:spPr>
        <p:txBody>
          <a:bodyPr>
            <a:normAutofit/>
          </a:bodyPr>
          <a:lstStyle/>
          <a:p>
            <a:pPr marL="0" indent="0">
              <a:buNone/>
            </a:pPr>
            <a:r>
              <a:rPr lang="tr-TR" sz="2800" b="1" u="sng" dirty="0" smtClean="0"/>
              <a:t>Otokontrolün 3 temel ögesi vardır.</a:t>
            </a:r>
          </a:p>
          <a:p>
            <a:pPr marL="342900" indent="-342900">
              <a:buAutoNum type="arabicPeriod"/>
            </a:pPr>
            <a:r>
              <a:rPr lang="tr-TR" sz="2800" b="1" dirty="0" smtClean="0"/>
              <a:t>Odaklanma</a:t>
            </a:r>
            <a:r>
              <a:rPr lang="tr-TR" sz="2800" dirty="0" smtClean="0"/>
              <a:t> : Bir işe yoğunlaşıp disiplinli şekilde çalışmak</a:t>
            </a:r>
          </a:p>
          <a:p>
            <a:pPr marL="342900" indent="-342900">
              <a:buAutoNum type="arabicPeriod"/>
            </a:pPr>
            <a:r>
              <a:rPr lang="tr-TR" sz="2800" b="1" dirty="0" smtClean="0"/>
              <a:t>Odak dışındakileri engelleme </a:t>
            </a:r>
            <a:r>
              <a:rPr lang="tr-TR" sz="2800" dirty="0" smtClean="0"/>
              <a:t>: Engelleyici kontrol</a:t>
            </a:r>
          </a:p>
          <a:p>
            <a:pPr marL="342900" indent="-342900">
              <a:buAutoNum type="arabicPeriod"/>
            </a:pPr>
            <a:r>
              <a:rPr lang="tr-TR" sz="2800" b="1" dirty="0" smtClean="0"/>
              <a:t>Bilişsel esneklik </a:t>
            </a:r>
            <a:r>
              <a:rPr lang="tr-TR" sz="2800" dirty="0" smtClean="0"/>
              <a:t>: Odak noktasını kontrollü olarak ve istendiği zaman değiştirebilmek.    </a:t>
            </a:r>
          </a:p>
        </p:txBody>
      </p:sp>
      <p:pic>
        <p:nvPicPr>
          <p:cNvPr id="5" name="Resim 4">
            <a:extLst>
              <a:ext uri="{FF2B5EF4-FFF2-40B4-BE49-F238E27FC236}">
                <a16:creationId xmlns:a16="http://schemas.microsoft.com/office/drawing/2014/main" id="{2EC267DB-C399-4A9B-B5AF-67CF887FCE4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539678" y="6217920"/>
            <a:ext cx="640080" cy="640080"/>
          </a:xfrm>
          <a:prstGeom prst="rect">
            <a:avLst/>
          </a:prstGeom>
        </p:spPr>
      </p:pic>
    </p:spTree>
    <p:extLst>
      <p:ext uri="{BB962C8B-B14F-4D97-AF65-F5344CB8AC3E}">
        <p14:creationId xmlns:p14="http://schemas.microsoft.com/office/powerpoint/2010/main" val="31035248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smtClean="0"/>
              <a:t>OTOKONTROL İÇİN NE YAPMAK GEREKİR</a:t>
            </a:r>
            <a:endParaRPr lang="tr-TR" sz="3200" dirty="0"/>
          </a:p>
        </p:txBody>
      </p:sp>
      <p:sp>
        <p:nvSpPr>
          <p:cNvPr id="3" name="İçerik Yer Tutucusu 2"/>
          <p:cNvSpPr>
            <a:spLocks noGrp="1"/>
          </p:cNvSpPr>
          <p:nvPr>
            <p:ph idx="1"/>
          </p:nvPr>
        </p:nvSpPr>
        <p:spPr>
          <a:xfrm>
            <a:off x="4696691" y="0"/>
            <a:ext cx="6844145" cy="6747164"/>
          </a:xfrm>
        </p:spPr>
        <p:txBody>
          <a:bodyPr/>
          <a:lstStyle/>
          <a:p>
            <a:pPr marL="0" indent="0">
              <a:buNone/>
            </a:pPr>
            <a:r>
              <a:rPr lang="tr-TR" dirty="0" smtClean="0"/>
              <a:t>Temel stratejiler</a:t>
            </a:r>
          </a:p>
          <a:p>
            <a:pPr marL="342900" indent="-342900">
              <a:buAutoNum type="arabicPeriod"/>
            </a:pPr>
            <a:r>
              <a:rPr lang="tr-TR" dirty="0" smtClean="0"/>
              <a:t>Eylemlerinizin sonrasını düşünün</a:t>
            </a:r>
          </a:p>
          <a:p>
            <a:pPr marL="342900" indent="-342900">
              <a:buAutoNum type="arabicPeriod"/>
            </a:pPr>
            <a:r>
              <a:rPr lang="tr-TR" dirty="0" smtClean="0"/>
              <a:t>Beyninizi aktif hale getirin.(Yaratıcı etkinliklere katılmak, hobi edinmek gibi. Saatlerce </a:t>
            </a:r>
            <a:r>
              <a:rPr lang="tr-TR" dirty="0" err="1" smtClean="0"/>
              <a:t>tv</a:t>
            </a:r>
            <a:r>
              <a:rPr lang="tr-TR" dirty="0" smtClean="0"/>
              <a:t> seyretmek ya da sosyal medyada gezinmek otokontrol sisteminizi zayıflatır.)</a:t>
            </a:r>
          </a:p>
          <a:p>
            <a:pPr marL="342900" indent="-342900">
              <a:buAutoNum type="arabicPeriod"/>
            </a:pPr>
            <a:r>
              <a:rPr lang="tr-TR" dirty="0" smtClean="0"/>
              <a:t>Etrafınızı suçlamayın, kendi davranışlarınızın sorumluluğunu alın.(Bazı olayları engelleyemezsiniz ama bu olaylara verdiğiniz tepkiler sizin kontrolünüzde gerçekleşir.</a:t>
            </a:r>
          </a:p>
          <a:p>
            <a:pPr marL="342900" indent="-342900">
              <a:buAutoNum type="arabicPeriod"/>
            </a:pPr>
            <a:r>
              <a:rPr lang="tr-TR" dirty="0" smtClean="0"/>
              <a:t>Hayattaki zorlukları kabul edin. Yokmuş gibi davranmayın. Hayatın akışı içinde sorunlar olabileceğini kabullenin.</a:t>
            </a:r>
          </a:p>
          <a:p>
            <a:pPr marL="342900" indent="-342900">
              <a:buAutoNum type="arabicPeriod"/>
            </a:pPr>
            <a:r>
              <a:rPr lang="tr-TR" dirty="0" smtClean="0"/>
              <a:t>Hedeflerinizi belirleyin. Hedefler sizi odaklanmış ve disiplinde tutar. Önce küçük kısa vadeli ara hedefleri yerine getirerek  büyük hedeflere ulaşılması daha kolay olur. </a:t>
            </a:r>
            <a:endParaRPr lang="tr-TR" dirty="0"/>
          </a:p>
        </p:txBody>
      </p:sp>
    </p:spTree>
    <p:extLst>
      <p:ext uri="{BB962C8B-B14F-4D97-AF65-F5344CB8AC3E}">
        <p14:creationId xmlns:p14="http://schemas.microsoft.com/office/powerpoint/2010/main" val="4257184516"/>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Atlas</Template>
  <TotalTime>800</TotalTime>
  <Words>740</Words>
  <Application>Microsoft Office PowerPoint</Application>
  <PresentationFormat>Geniş ekran</PresentationFormat>
  <Paragraphs>58</Paragraphs>
  <Slides>15</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15</vt:i4>
      </vt:variant>
    </vt:vector>
  </HeadingPairs>
  <TitlesOfParts>
    <vt:vector size="20" baseType="lpstr">
      <vt:lpstr>Calibri</vt:lpstr>
      <vt:lpstr>Calibri Light</vt:lpstr>
      <vt:lpstr>Rockwell</vt:lpstr>
      <vt:lpstr>Wingdings</vt:lpstr>
      <vt:lpstr>Atlas</vt:lpstr>
      <vt:lpstr>OTOKONTROL (ÖZDENETİM)</vt:lpstr>
      <vt:lpstr>İrade ve Öz Disiplin</vt:lpstr>
      <vt:lpstr>İrade ve Öz Disiplin</vt:lpstr>
      <vt:lpstr>Otokontrol </vt:lpstr>
      <vt:lpstr>otokontrol</vt:lpstr>
      <vt:lpstr>Otokontrol  Nasıl Kazanılır ?</vt:lpstr>
      <vt:lpstr>Otokontrol  Nasıl Kazanılır ?</vt:lpstr>
      <vt:lpstr>OTOKONTROL İÇİN NE YAPMAK GEREKİR </vt:lpstr>
      <vt:lpstr>OTOKONTROL İÇİN NE YAPMAK GEREKİR</vt:lpstr>
      <vt:lpstr>Öz Disiplin Kazanma - Sabah uyandığınızda -</vt:lpstr>
      <vt:lpstr>Öz Disiplin Kazanma - Sabah uyandığınızda -</vt:lpstr>
      <vt:lpstr>Öz Disiplin Kazanma</vt:lpstr>
      <vt:lpstr>Öz Disiplin Kazanma Yolları</vt:lpstr>
      <vt:lpstr>Güçlü Bir İradeye ve Öz Disiplin Sahip Olmanın Avantajları</vt:lpstr>
      <vt:lpstr>Unutmayın ! Hiç kimse her zaman disiplinli değildir.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Öz Disiplin Geliştirme Sunu</dc:title>
  <dc:subject>Öz Disiplin Geliştirme Sunu</dc:subject>
  <dc:creator>Rehberlik Merkezim</dc:creator>
  <cp:keywords>Öz Disiplin Geliştirme Sunu</cp:keywords>
  <dc:description>Öz Disiplin Geliştirme Sunu</dc:description>
  <cp:lastModifiedBy>ronaldinho424</cp:lastModifiedBy>
  <cp:revision>37</cp:revision>
  <dcterms:created xsi:type="dcterms:W3CDTF">2021-08-24T07:34:35Z</dcterms:created>
  <dcterms:modified xsi:type="dcterms:W3CDTF">2023-12-05T06:59:17Z</dcterms:modified>
  <cp:category>Öz Disiplin Geliştirme Sunu</cp:category>
</cp:coreProperties>
</file>