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7" r:id="rId2"/>
    <p:sldId id="258" r:id="rId3"/>
    <p:sldId id="310" r:id="rId4"/>
    <p:sldId id="275" r:id="rId5"/>
    <p:sldId id="259" r:id="rId6"/>
    <p:sldId id="297" r:id="rId7"/>
    <p:sldId id="300" r:id="rId8"/>
    <p:sldId id="298" r:id="rId9"/>
    <p:sldId id="299" r:id="rId10"/>
    <p:sldId id="257" r:id="rId11"/>
    <p:sldId id="292" r:id="rId12"/>
    <p:sldId id="271" r:id="rId13"/>
    <p:sldId id="277" r:id="rId14"/>
    <p:sldId id="280" r:id="rId15"/>
    <p:sldId id="302" r:id="rId16"/>
    <p:sldId id="306" r:id="rId17"/>
    <p:sldId id="303" r:id="rId18"/>
    <p:sldId id="281" r:id="rId19"/>
    <p:sldId id="282" r:id="rId20"/>
    <p:sldId id="304" r:id="rId21"/>
    <p:sldId id="284" r:id="rId22"/>
    <p:sldId id="283" r:id="rId23"/>
    <p:sldId id="305" r:id="rId24"/>
    <p:sldId id="308"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69" d="100"/>
          <a:sy n="69" d="100"/>
        </p:scale>
        <p:origin x="76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E6EFB-30D1-421A-B64E-43B156D9DEF2}" type="datetimeFigureOut">
              <a:rPr lang="tr-TR" smtClean="0"/>
              <a:t>29.09.2023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74500-95D9-4DAF-A9CF-9A76559E090B}" type="slidenum">
              <a:rPr lang="tr-TR" smtClean="0"/>
              <a:t>‹#›</a:t>
            </a:fld>
            <a:endParaRPr lang="tr-TR"/>
          </a:p>
        </p:txBody>
      </p:sp>
    </p:spTree>
    <p:extLst>
      <p:ext uri="{BB962C8B-B14F-4D97-AF65-F5344CB8AC3E}">
        <p14:creationId xmlns:p14="http://schemas.microsoft.com/office/powerpoint/2010/main" val="2707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88318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09472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275106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21600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670E3F9-982B-4FEB-8963-C6A72CFD82EE}" type="datetimeFigureOut">
              <a:rPr lang="tr-TR" smtClean="0"/>
              <a:t>29.09.2023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6587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670E3F9-982B-4FEB-8963-C6A72CFD82EE}" type="datetimeFigureOut">
              <a:rPr lang="tr-TR" smtClean="0"/>
              <a:t>29.09.2023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14169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670E3F9-982B-4FEB-8963-C6A72CFD82EE}" type="datetimeFigureOut">
              <a:rPr lang="tr-TR" smtClean="0"/>
              <a:t>29.09.2023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75863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670E3F9-982B-4FEB-8963-C6A72CFD82EE}" type="datetimeFigureOut">
              <a:rPr lang="tr-TR" smtClean="0"/>
              <a:t>29.09.2023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6266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70E3F9-982B-4FEB-8963-C6A72CFD82EE}" type="datetimeFigureOut">
              <a:rPr lang="tr-TR" smtClean="0"/>
              <a:t>29.09.2023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0609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t>29.09.2023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51614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t>29.09.2023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83132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0E3F9-982B-4FEB-8963-C6A72CFD82EE}" type="datetimeFigureOut">
              <a:rPr lang="tr-TR" smtClean="0"/>
              <a:t>29.09.2023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0E3A9-02BA-40B0-B897-12B569A7B0B7}" type="slidenum">
              <a:rPr lang="tr-TR" smtClean="0"/>
              <a:t>‹#›</a:t>
            </a:fld>
            <a:endParaRPr lang="tr-TR"/>
          </a:p>
        </p:txBody>
      </p:sp>
    </p:spTree>
    <p:extLst>
      <p:ext uri="{BB962C8B-B14F-4D97-AF65-F5344CB8AC3E}">
        <p14:creationId xmlns:p14="http://schemas.microsoft.com/office/powerpoint/2010/main" val="353940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23455" y="852244"/>
            <a:ext cx="11166763" cy="2387600"/>
          </a:xfrm>
        </p:spPr>
        <p:txBody>
          <a:bodyPr>
            <a:normAutofit/>
          </a:bodyPr>
          <a:lstStyle/>
          <a:p>
            <a:pPr algn="l"/>
            <a:r>
              <a:rPr lang="tr-TR" sz="3600" b="1" dirty="0" smtClean="0"/>
              <a:t>             </a:t>
            </a:r>
            <a:r>
              <a:rPr lang="tr-TR" sz="5400" b="1" dirty="0" smtClean="0">
                <a:latin typeface="Arial Black" pitchFamily="34" charset="0"/>
              </a:rPr>
              <a:t>PSİKOLOJİK SAĞLAMLIK </a:t>
            </a:r>
            <a:endParaRPr lang="tr-TR" sz="5400" b="1" dirty="0">
              <a:latin typeface="Arial Black" pitchFamily="34" charset="0"/>
            </a:endParaRPr>
          </a:p>
        </p:txBody>
      </p:sp>
      <p:sp>
        <p:nvSpPr>
          <p:cNvPr id="3" name="Alt Başlık 2"/>
          <p:cNvSpPr>
            <a:spLocks noGrp="1"/>
          </p:cNvSpPr>
          <p:nvPr>
            <p:ph type="subTitle" idx="1"/>
          </p:nvPr>
        </p:nvSpPr>
        <p:spPr>
          <a:xfrm>
            <a:off x="1677151" y="4440772"/>
            <a:ext cx="9144000" cy="1655762"/>
          </a:xfrm>
        </p:spPr>
        <p:txBody>
          <a:bodyPr/>
          <a:lstStyle/>
          <a:p>
            <a:r>
              <a:rPr lang="tr-TR" dirty="0" smtClean="0">
                <a:latin typeface="Times New Roman" pitchFamily="18" charset="0"/>
                <a:cs typeface="Times New Roman" pitchFamily="18" charset="0"/>
              </a:rPr>
              <a:t>NAZİLLİ ANADOLU LİSESİ</a:t>
            </a:r>
          </a:p>
          <a:p>
            <a:r>
              <a:rPr lang="tr-TR" sz="1600" i="1" dirty="0" smtClean="0">
                <a:latin typeface="Times New Roman" pitchFamily="18" charset="0"/>
                <a:cs typeface="Times New Roman" pitchFamily="18" charset="0"/>
              </a:rPr>
              <a:t>REHBERLİK SERVİSİ</a:t>
            </a:r>
            <a:endParaRPr lang="tr-TR" sz="1600" i="1" dirty="0" smtClean="0">
              <a:latin typeface="Times New Roman" pitchFamily="18" charset="0"/>
              <a:cs typeface="Times New Roman" pitchFamily="18" charset="0"/>
            </a:endParaRPr>
          </a:p>
          <a:p>
            <a:endParaRPr lang="tr-TR" sz="16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4560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512987" y="435210"/>
            <a:ext cx="3840813" cy="1920406"/>
          </a:xfrm>
          <a:prstGeom prst="rect">
            <a:avLst/>
          </a:prstGeom>
        </p:spPr>
      </p:pic>
      <p:sp>
        <p:nvSpPr>
          <p:cNvPr id="2" name="Unvan 1"/>
          <p:cNvSpPr>
            <a:spLocks noGrp="1"/>
          </p:cNvSpPr>
          <p:nvPr>
            <p:ph type="title"/>
          </p:nvPr>
        </p:nvSpPr>
        <p:spPr>
          <a:xfrm>
            <a:off x="914400" y="732631"/>
            <a:ext cx="10515600" cy="1325563"/>
          </a:xfrm>
        </p:spPr>
        <p:txBody>
          <a:bodyPr/>
          <a:lstStyle/>
          <a:p>
            <a:r>
              <a:rPr lang="tr-TR" b="1" dirty="0" smtClean="0"/>
              <a:t>İçe Bakış…</a:t>
            </a:r>
            <a:endParaRPr lang="tr-TR" b="1" dirty="0"/>
          </a:p>
        </p:txBody>
      </p:sp>
      <p:sp>
        <p:nvSpPr>
          <p:cNvPr id="3" name="İçerik Yer Tutucusu 2"/>
          <p:cNvSpPr>
            <a:spLocks noGrp="1"/>
          </p:cNvSpPr>
          <p:nvPr>
            <p:ph idx="1"/>
          </p:nvPr>
        </p:nvSpPr>
        <p:spPr>
          <a:xfrm>
            <a:off x="838200" y="2724150"/>
            <a:ext cx="10515600" cy="3919538"/>
          </a:xfrm>
        </p:spPr>
        <p:txBody>
          <a:bodyPr>
            <a:normAutofit/>
          </a:bodyPr>
          <a:lstStyle/>
          <a:p>
            <a:pPr marL="0" indent="0">
              <a:buNone/>
            </a:pPr>
            <a:r>
              <a:rPr lang="tr-TR" sz="2600" dirty="0" smtClean="0"/>
              <a:t>	Toparlanıp hayatları </a:t>
            </a:r>
            <a:r>
              <a:rPr lang="tr-TR" sz="2600" dirty="0"/>
              <a:t>d</a:t>
            </a:r>
            <a:r>
              <a:rPr lang="tr-TR" sz="2600" dirty="0" smtClean="0"/>
              <a:t>aha </a:t>
            </a:r>
            <a:r>
              <a:rPr lang="tr-TR" sz="2600" dirty="0"/>
              <a:t>i</a:t>
            </a:r>
            <a:r>
              <a:rPr lang="tr-TR" sz="2600" dirty="0" smtClean="0"/>
              <a:t>yi </a:t>
            </a:r>
            <a:r>
              <a:rPr lang="tr-TR" sz="2600" dirty="0"/>
              <a:t>g</a:t>
            </a:r>
            <a:r>
              <a:rPr lang="tr-TR" sz="2600" dirty="0" smtClean="0"/>
              <a:t>idenlerin </a:t>
            </a:r>
            <a:r>
              <a:rPr lang="tr-TR" sz="2600" dirty="0"/>
              <a:t>f</a:t>
            </a:r>
            <a:r>
              <a:rPr lang="tr-TR" sz="2600" dirty="0" smtClean="0"/>
              <a:t>arkı </a:t>
            </a:r>
            <a:r>
              <a:rPr lang="tr-TR" sz="2600" dirty="0"/>
              <a:t>n</a:t>
            </a:r>
            <a:r>
              <a:rPr lang="tr-TR" sz="2600" dirty="0" smtClean="0"/>
              <a:t>eydi? Süper güçleri </a:t>
            </a:r>
            <a:r>
              <a:rPr lang="tr-TR" sz="2600" dirty="0"/>
              <a:t>m</a:t>
            </a:r>
            <a:r>
              <a:rPr lang="tr-TR" sz="2600" dirty="0" smtClean="0"/>
              <a:t>i vardı?</a:t>
            </a:r>
          </a:p>
          <a:p>
            <a:pPr marL="0" indent="0">
              <a:buNone/>
            </a:pPr>
            <a:r>
              <a:rPr lang="tr-TR" sz="2600" dirty="0" smtClean="0"/>
              <a:t>	Bazı insanlar  problemlerine rağmen mutlu olabiliyor iken bazıları      neden yapamıyor?</a:t>
            </a:r>
          </a:p>
          <a:p>
            <a:pPr marL="0" indent="0">
              <a:buNone/>
            </a:pPr>
            <a:r>
              <a:rPr lang="tr-TR" sz="2600" dirty="0" smtClean="0"/>
              <a:t>	Neden strese karşı bazıları daha dayanıksız/dayanıklı?</a:t>
            </a:r>
          </a:p>
          <a:p>
            <a:pPr marL="0" indent="0">
              <a:buNone/>
            </a:pPr>
            <a:r>
              <a:rPr lang="tr-TR" sz="2600" dirty="0" smtClean="0"/>
              <a:t>	Başka çocukların hiçbir şeyi yok iken benim çocuğum her şeye sahip ama neden benim ki dayanıksız, o çocuk güçlükler karşısında daha sağlam…</a:t>
            </a:r>
            <a:endParaRPr lang="tr-TR" sz="2600" dirty="0"/>
          </a:p>
        </p:txBody>
      </p:sp>
    </p:spTree>
    <p:extLst>
      <p:ext uri="{BB962C8B-B14F-4D97-AF65-F5344CB8AC3E}">
        <p14:creationId xmlns:p14="http://schemas.microsoft.com/office/powerpoint/2010/main" val="751003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1525" y="1035050"/>
            <a:ext cx="10515600" cy="4351338"/>
          </a:xfrm>
        </p:spPr>
        <p:txBody>
          <a:bodyPr/>
          <a:lstStyle/>
          <a:p>
            <a:pPr marL="0" indent="0">
              <a:buNone/>
            </a:pPr>
            <a:r>
              <a:rPr lang="tr-TR" dirty="0" smtClean="0"/>
              <a:t>***Çünkü herkesin dayanıklılıkla ilgili kapasitesi, güçleri ve ihtiyacı farklıdır. </a:t>
            </a:r>
            <a:endParaRPr lang="tr-TR" dirty="0"/>
          </a:p>
        </p:txBody>
      </p:sp>
      <p:pic>
        <p:nvPicPr>
          <p:cNvPr id="4" name="Resim 3"/>
          <p:cNvPicPr>
            <a:picLocks noChangeAspect="1"/>
          </p:cNvPicPr>
          <p:nvPr/>
        </p:nvPicPr>
        <p:blipFill rotWithShape="1">
          <a:blip r:embed="rId2"/>
          <a:srcRect l="12116" t="16737" r="10577" b="7832"/>
          <a:stretch/>
        </p:blipFill>
        <p:spPr>
          <a:xfrm>
            <a:off x="4286251" y="2076450"/>
            <a:ext cx="3829050" cy="2886075"/>
          </a:xfrm>
          <a:prstGeom prst="rect">
            <a:avLst/>
          </a:prstGeom>
        </p:spPr>
      </p:pic>
    </p:spTree>
    <p:extLst>
      <p:ext uri="{BB962C8B-B14F-4D97-AF65-F5344CB8AC3E}">
        <p14:creationId xmlns:p14="http://schemas.microsoft.com/office/powerpoint/2010/main" val="2215290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8031" y="1768110"/>
            <a:ext cx="10515600" cy="4351338"/>
          </a:xfrm>
        </p:spPr>
        <p:txBody>
          <a:bodyPr/>
          <a:lstStyle/>
          <a:p>
            <a:pPr marL="0" indent="0">
              <a:buNone/>
            </a:pPr>
            <a:r>
              <a:rPr lang="tr-TR" dirty="0"/>
              <a:t>Yaşadığımız tüm stres ve sıkıntılar, bedenimizde olduğu gibi ruhumuzda da toksinler, zehirler biriktiriyor, zihnimizi kirletiyor ve dolduruyor. </a:t>
            </a:r>
            <a:endParaRPr lang="tr-TR" dirty="0" smtClean="0"/>
          </a:p>
          <a:p>
            <a:pPr marL="0" indent="0">
              <a:buNone/>
            </a:pPr>
            <a:r>
              <a:rPr lang="tr-TR" dirty="0" smtClean="0"/>
              <a:t>Psikolojik Sağlamlığınızı korumak ve zorlu yaşam olayları sonrasında psikolojik sağlamlığınızı arttırmak ve Psikolojik bir arınma için ;</a:t>
            </a:r>
          </a:p>
          <a:p>
            <a:pPr marL="0" indent="0">
              <a:buNone/>
            </a:pPr>
            <a:r>
              <a:rPr lang="tr-TR" dirty="0" smtClean="0"/>
              <a:t>Sahip olduğunuz </a:t>
            </a:r>
            <a:r>
              <a:rPr lang="tr-TR" dirty="0"/>
              <a:t>i</a:t>
            </a:r>
            <a:r>
              <a:rPr lang="tr-TR" dirty="0" smtClean="0"/>
              <a:t>nanç , tutum ve duyguların birleşimi ile meydana gelen kendi içsel kaynaklarınızı, sosyal - kişiler arası becerilerinizi ve  dışsal kaynaklarınızı fark edip geliştirmelisiniz.</a:t>
            </a:r>
            <a:endParaRPr lang="tr-TR" dirty="0"/>
          </a:p>
        </p:txBody>
      </p:sp>
      <p:pic>
        <p:nvPicPr>
          <p:cNvPr id="7" name="Resim 6"/>
          <p:cNvPicPr>
            <a:picLocks noChangeAspect="1"/>
          </p:cNvPicPr>
          <p:nvPr/>
        </p:nvPicPr>
        <p:blipFill>
          <a:blip r:embed="rId2"/>
          <a:stretch>
            <a:fillRect/>
          </a:stretch>
        </p:blipFill>
        <p:spPr>
          <a:xfrm>
            <a:off x="2949603" y="4715304"/>
            <a:ext cx="6738564" cy="1983127"/>
          </a:xfrm>
          <a:prstGeom prst="rect">
            <a:avLst/>
          </a:prstGeom>
        </p:spPr>
      </p:pic>
      <p:pic>
        <p:nvPicPr>
          <p:cNvPr id="2" name="Resim 1"/>
          <p:cNvPicPr>
            <a:picLocks noChangeAspect="1"/>
          </p:cNvPicPr>
          <p:nvPr/>
        </p:nvPicPr>
        <p:blipFill>
          <a:blip r:embed="rId3"/>
          <a:stretch>
            <a:fillRect/>
          </a:stretch>
        </p:blipFill>
        <p:spPr>
          <a:xfrm>
            <a:off x="569517" y="77638"/>
            <a:ext cx="10595766" cy="1690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5499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501775"/>
            <a:ext cx="10970623" cy="4351338"/>
          </a:xfrm>
        </p:spPr>
        <p:txBody>
          <a:bodyPr>
            <a:normAutofit/>
          </a:bodyPr>
          <a:lstStyle/>
          <a:p>
            <a:pPr marL="0" indent="0">
              <a:buNone/>
            </a:pPr>
            <a:r>
              <a:rPr lang="tr-TR" sz="2600" b="1" dirty="0"/>
              <a:t>TEKNİK 1</a:t>
            </a:r>
            <a:endParaRPr lang="tr-TR" sz="2600" b="1" dirty="0" smtClean="0"/>
          </a:p>
          <a:p>
            <a:pPr marL="0" indent="0">
              <a:buNone/>
            </a:pPr>
            <a:r>
              <a:rPr lang="tr-TR" sz="2600" dirty="0" smtClean="0"/>
              <a:t> 	Kendinize sırasıyla </a:t>
            </a:r>
          </a:p>
          <a:p>
            <a:pPr marL="0" indent="0">
              <a:buNone/>
            </a:pPr>
            <a:r>
              <a:rPr lang="tr-TR" sz="2600" dirty="0" smtClean="0"/>
              <a:t>“</a:t>
            </a:r>
            <a:r>
              <a:rPr lang="tr-TR" sz="2600" dirty="0"/>
              <a:t>N</a:t>
            </a:r>
            <a:r>
              <a:rPr lang="tr-TR" sz="2600" dirty="0" smtClean="0"/>
              <a:t>e hissediyorum?” </a:t>
            </a:r>
          </a:p>
          <a:p>
            <a:pPr marL="0" indent="0">
              <a:buNone/>
            </a:pPr>
            <a:r>
              <a:rPr lang="tr-TR" sz="2600" dirty="0" smtClean="0"/>
              <a:t>“Ne oldu da bu duyguyu hissediyorum?”</a:t>
            </a:r>
          </a:p>
          <a:p>
            <a:pPr marL="0" indent="0">
              <a:buNone/>
            </a:pPr>
            <a:r>
              <a:rPr lang="tr-TR" sz="2600" dirty="0" smtClean="0"/>
              <a:t>“Bu durumda ne yapabilirim?” sorularını sorun</a:t>
            </a:r>
            <a:r>
              <a:rPr lang="tr-TR" sz="2600" dirty="0"/>
              <a:t>. </a:t>
            </a:r>
          </a:p>
        </p:txBody>
      </p:sp>
      <p:pic>
        <p:nvPicPr>
          <p:cNvPr id="5" name="Resim 4"/>
          <p:cNvPicPr>
            <a:picLocks noChangeAspect="1"/>
          </p:cNvPicPr>
          <p:nvPr/>
        </p:nvPicPr>
        <p:blipFill>
          <a:blip r:embed="rId2"/>
          <a:stretch>
            <a:fillRect/>
          </a:stretch>
        </p:blipFill>
        <p:spPr>
          <a:xfrm>
            <a:off x="3351233" y="4189776"/>
            <a:ext cx="5944554" cy="1937248"/>
          </a:xfrm>
          <a:prstGeom prst="rect">
            <a:avLst/>
          </a:prstGeom>
        </p:spPr>
      </p:pic>
    </p:spTree>
    <p:extLst>
      <p:ext uri="{BB962C8B-B14F-4D97-AF65-F5344CB8AC3E}">
        <p14:creationId xmlns:p14="http://schemas.microsoft.com/office/powerpoint/2010/main" val="427731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950" y="1163003"/>
            <a:ext cx="11106150" cy="4351338"/>
          </a:xfrm>
        </p:spPr>
        <p:txBody>
          <a:bodyPr>
            <a:normAutofit/>
          </a:bodyPr>
          <a:lstStyle/>
          <a:p>
            <a:pPr marL="0" indent="0" algn="just">
              <a:buNone/>
            </a:pPr>
            <a:r>
              <a:rPr lang="tr-TR" sz="2400" b="1" dirty="0" smtClean="0"/>
              <a:t>TEKNİK 2 </a:t>
            </a:r>
          </a:p>
          <a:p>
            <a:pPr marL="0" indent="0" algn="just">
              <a:buNone/>
            </a:pPr>
            <a:r>
              <a:rPr lang="tr-TR" sz="2400" dirty="0" smtClean="0"/>
              <a:t>	Bir karar vereceğiniz ya da herhangi bir davranışta bulanacağınız zaman; «</a:t>
            </a:r>
            <a:r>
              <a:rPr lang="tr-TR" sz="2400" dirty="0" smtClean="0">
                <a:solidFill>
                  <a:srgbClr val="FF0000"/>
                </a:solidFill>
              </a:rPr>
              <a:t>Bunu yapmak bana faydalı mı olur? Zararlı mı olur?» </a:t>
            </a:r>
            <a:r>
              <a:rPr lang="tr-TR" sz="2400" dirty="0"/>
              <a:t>d</a:t>
            </a:r>
            <a:r>
              <a:rPr lang="tr-TR" sz="2400" dirty="0" smtClean="0"/>
              <a:t>iye düşünüp ona göre karar verin. </a:t>
            </a:r>
          </a:p>
          <a:p>
            <a:pPr marL="0" indent="0" algn="just">
              <a:buNone/>
            </a:pPr>
            <a:r>
              <a:rPr lang="tr-TR" sz="2400" dirty="0" smtClean="0"/>
              <a:t>	Bu  sorunun cevabının sizin için dönemsel olarak da değişebileceğini göz önünde bulundurun. </a:t>
            </a:r>
          </a:p>
          <a:p>
            <a:pPr marL="0" indent="0" algn="just">
              <a:buNone/>
            </a:pPr>
            <a:r>
              <a:rPr lang="tr-TR" sz="2400" dirty="0" smtClean="0"/>
              <a:t>	</a:t>
            </a:r>
            <a:r>
              <a:rPr lang="tr-TR" sz="2400" dirty="0" err="1" smtClean="0"/>
              <a:t>Örn</a:t>
            </a:r>
            <a:r>
              <a:rPr lang="tr-TR" sz="2400" dirty="0" smtClean="0"/>
              <a:t>: Vefat eden bir yakınınızın fotoğraflarına ilk zamanlar bakmak size iyi gelirken ilerleyen dönemlerde kötü hissettirebilir.  </a:t>
            </a:r>
            <a:endParaRPr lang="tr-TR" sz="2400" dirty="0"/>
          </a:p>
        </p:txBody>
      </p:sp>
      <p:pic>
        <p:nvPicPr>
          <p:cNvPr id="4" name="Resim 3"/>
          <p:cNvPicPr>
            <a:picLocks noChangeAspect="1"/>
          </p:cNvPicPr>
          <p:nvPr/>
        </p:nvPicPr>
        <p:blipFill>
          <a:blip r:embed="rId2"/>
          <a:stretch>
            <a:fillRect/>
          </a:stretch>
        </p:blipFill>
        <p:spPr>
          <a:xfrm>
            <a:off x="8158579" y="4634855"/>
            <a:ext cx="3048264" cy="1980938"/>
          </a:xfrm>
          <a:prstGeom prst="rect">
            <a:avLst/>
          </a:prstGeom>
        </p:spPr>
      </p:pic>
    </p:spTree>
    <p:extLst>
      <p:ext uri="{BB962C8B-B14F-4D97-AF65-F5344CB8AC3E}">
        <p14:creationId xmlns:p14="http://schemas.microsoft.com/office/powerpoint/2010/main" val="2083663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289074" y="1394052"/>
            <a:ext cx="4963887" cy="3766457"/>
          </a:xfrm>
          <a:prstGeom prst="rect">
            <a:avLst/>
          </a:prstGeom>
        </p:spPr>
      </p:pic>
      <p:sp>
        <p:nvSpPr>
          <p:cNvPr id="3" name="İçerik Yer Tutucusu 2"/>
          <p:cNvSpPr>
            <a:spLocks noGrp="1"/>
          </p:cNvSpPr>
          <p:nvPr>
            <p:ph idx="1"/>
          </p:nvPr>
        </p:nvSpPr>
        <p:spPr>
          <a:xfrm>
            <a:off x="721450" y="1523274"/>
            <a:ext cx="7386230" cy="4351338"/>
          </a:xfrm>
        </p:spPr>
        <p:txBody>
          <a:bodyPr/>
          <a:lstStyle/>
          <a:p>
            <a:pPr marL="0" indent="0">
              <a:buNone/>
            </a:pPr>
            <a:r>
              <a:rPr lang="tr-TR" sz="2400" b="1" dirty="0"/>
              <a:t>TEKNİK 3</a:t>
            </a:r>
          </a:p>
          <a:p>
            <a:pPr marL="0" indent="0">
              <a:buNone/>
            </a:pPr>
            <a:r>
              <a:rPr lang="tr-TR" sz="2400" dirty="0" smtClean="0"/>
              <a:t>	Güçlü </a:t>
            </a:r>
            <a:r>
              <a:rPr lang="tr-TR" sz="2400" dirty="0"/>
              <a:t>yönlerinizi fark edin. Fark etmek değişimin ilk adımıdır. </a:t>
            </a:r>
            <a:endParaRPr lang="tr-TR" sz="2400" dirty="0" smtClean="0"/>
          </a:p>
          <a:p>
            <a:pPr marL="0" indent="0">
              <a:buNone/>
            </a:pPr>
            <a:r>
              <a:rPr lang="tr-TR" sz="2400" dirty="0" smtClean="0"/>
              <a:t>	Olumsuz </a:t>
            </a:r>
            <a:r>
              <a:rPr lang="tr-TR" sz="2400" dirty="0"/>
              <a:t>yönlerimiz yerine olumlulara odaklanın. </a:t>
            </a:r>
            <a:r>
              <a:rPr lang="tr-TR" sz="2400" dirty="0" smtClean="0"/>
              <a:t>Güçlü </a:t>
            </a:r>
            <a:r>
              <a:rPr lang="tr-TR" sz="2400" dirty="0"/>
              <a:t>yönlerinizi yazarak kendinize bir farkındalık kazandırın. </a:t>
            </a:r>
            <a:endParaRPr lang="tr-TR" sz="2400" dirty="0" smtClean="0"/>
          </a:p>
          <a:p>
            <a:pPr marL="0" indent="0">
              <a:buNone/>
            </a:pPr>
            <a:r>
              <a:rPr lang="tr-TR" sz="2400" dirty="0" smtClean="0"/>
              <a:t>	Yeniden </a:t>
            </a:r>
            <a:r>
              <a:rPr lang="tr-TR" sz="2400" dirty="0"/>
              <a:t>kendimizi keşfetmeye ve tanımaya çalışmak kaygımızı kontrol edebilmede bize yardımcı </a:t>
            </a:r>
            <a:r>
              <a:rPr lang="tr-TR" sz="2400" dirty="0" smtClean="0"/>
              <a:t>olacaktır.</a:t>
            </a:r>
            <a:endParaRPr lang="tr-TR" sz="2400" dirty="0"/>
          </a:p>
          <a:p>
            <a:endParaRPr lang="tr-TR" dirty="0"/>
          </a:p>
        </p:txBody>
      </p:sp>
    </p:spTree>
    <p:extLst>
      <p:ext uri="{BB962C8B-B14F-4D97-AF65-F5344CB8AC3E}">
        <p14:creationId xmlns:p14="http://schemas.microsoft.com/office/powerpoint/2010/main" val="2858150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307580" y="1934097"/>
            <a:ext cx="5062138" cy="2847453"/>
          </a:xfrm>
          <a:prstGeom prst="rect">
            <a:avLst/>
          </a:prstGeom>
        </p:spPr>
      </p:pic>
      <p:sp>
        <p:nvSpPr>
          <p:cNvPr id="3" name="İçerik Yer Tutucusu 2"/>
          <p:cNvSpPr>
            <a:spLocks noGrp="1"/>
          </p:cNvSpPr>
          <p:nvPr>
            <p:ph idx="1"/>
          </p:nvPr>
        </p:nvSpPr>
        <p:spPr>
          <a:xfrm>
            <a:off x="481148" y="1181100"/>
            <a:ext cx="7224577" cy="4348436"/>
          </a:xfrm>
        </p:spPr>
        <p:txBody>
          <a:bodyPr>
            <a:normAutofit lnSpcReduction="10000"/>
          </a:bodyPr>
          <a:lstStyle/>
          <a:p>
            <a:pPr marL="0" indent="0">
              <a:buNone/>
            </a:pPr>
            <a:r>
              <a:rPr lang="tr-TR" sz="2400" b="1" dirty="0"/>
              <a:t>TEKNİK 4</a:t>
            </a:r>
          </a:p>
          <a:p>
            <a:pPr marL="0" indent="0">
              <a:buNone/>
            </a:pPr>
            <a:r>
              <a:rPr lang="tr-TR" sz="2400" dirty="0" smtClean="0"/>
              <a:t>	Güçlü </a:t>
            </a:r>
            <a:r>
              <a:rPr lang="tr-TR" sz="2400" dirty="0"/>
              <a:t>yönlerinizi analiz edin. </a:t>
            </a:r>
            <a:endParaRPr lang="tr-TR" sz="2400" dirty="0" smtClean="0"/>
          </a:p>
          <a:p>
            <a:pPr marL="0" indent="0">
              <a:buNone/>
            </a:pPr>
            <a:r>
              <a:rPr lang="tr-TR" sz="2400" dirty="0" smtClean="0"/>
              <a:t>	Bunun </a:t>
            </a:r>
            <a:r>
              <a:rPr lang="tr-TR" sz="2400" dirty="0"/>
              <a:t>için en son ne zaman kötü bir şey yaşadığınızı ve sizi neyin tekrar ayağa kaldırdığını tespit edin. </a:t>
            </a:r>
            <a:endParaRPr lang="tr-TR" sz="2400" dirty="0" smtClean="0"/>
          </a:p>
          <a:p>
            <a:pPr marL="0" indent="0">
              <a:buNone/>
            </a:pPr>
            <a:r>
              <a:rPr lang="tr-TR" sz="2400" dirty="0" smtClean="0">
                <a:solidFill>
                  <a:srgbClr val="FF0000"/>
                </a:solidFill>
              </a:rPr>
              <a:t>«En </a:t>
            </a:r>
            <a:r>
              <a:rPr lang="tr-TR" sz="2400" dirty="0">
                <a:solidFill>
                  <a:srgbClr val="FF0000"/>
                </a:solidFill>
              </a:rPr>
              <a:t>zor zamanlarınızda </a:t>
            </a:r>
            <a:r>
              <a:rPr lang="tr-TR" sz="2400" dirty="0" smtClean="0">
                <a:solidFill>
                  <a:srgbClr val="FF0000"/>
                </a:solidFill>
              </a:rPr>
              <a:t>beni ne korudu?» </a:t>
            </a:r>
          </a:p>
          <a:p>
            <a:pPr marL="0" indent="0">
              <a:buNone/>
            </a:pPr>
            <a:r>
              <a:rPr lang="tr-TR" sz="2400" dirty="0" smtClean="0"/>
              <a:t>«</a:t>
            </a:r>
            <a:r>
              <a:rPr lang="tr-TR" sz="2400" dirty="0" smtClean="0">
                <a:solidFill>
                  <a:srgbClr val="FF0000"/>
                </a:solidFill>
              </a:rPr>
              <a:t>Bununla </a:t>
            </a:r>
            <a:r>
              <a:rPr lang="tr-TR" sz="2400" dirty="0">
                <a:solidFill>
                  <a:srgbClr val="FF0000"/>
                </a:solidFill>
              </a:rPr>
              <a:t>nasıl başa </a:t>
            </a:r>
            <a:r>
              <a:rPr lang="tr-TR" sz="2400" dirty="0" smtClean="0">
                <a:solidFill>
                  <a:srgbClr val="FF0000"/>
                </a:solidFill>
              </a:rPr>
              <a:t>çıkmıştım?» </a:t>
            </a:r>
          </a:p>
          <a:p>
            <a:pPr marL="0" indent="0">
              <a:buNone/>
            </a:pPr>
            <a:r>
              <a:rPr lang="tr-TR" sz="2400" dirty="0" smtClean="0"/>
              <a:t>	sorularını </a:t>
            </a:r>
            <a:r>
              <a:rPr lang="tr-TR" sz="2400" dirty="0"/>
              <a:t>sık sık kendinize sorup </a:t>
            </a:r>
            <a:r>
              <a:rPr lang="tr-TR" sz="2400" dirty="0" smtClean="0"/>
              <a:t>cevaplarını </a:t>
            </a:r>
            <a:r>
              <a:rPr lang="tr-TR" sz="2400" dirty="0"/>
              <a:t>bulun. </a:t>
            </a:r>
            <a:endParaRPr lang="tr-TR" sz="2400" dirty="0" smtClean="0"/>
          </a:p>
          <a:p>
            <a:pPr marL="0" indent="0">
              <a:buNone/>
            </a:pPr>
            <a:r>
              <a:rPr lang="tr-TR" sz="2400" dirty="0" smtClean="0"/>
              <a:t>	Odaklanmanız gereken « </a:t>
            </a:r>
            <a:r>
              <a:rPr lang="tr-TR" sz="2400" dirty="0" smtClean="0">
                <a:solidFill>
                  <a:srgbClr val="FF0000"/>
                </a:solidFill>
              </a:rPr>
              <a:t>Bugün beni </a:t>
            </a:r>
            <a:r>
              <a:rPr lang="tr-TR" sz="2400" dirty="0">
                <a:solidFill>
                  <a:srgbClr val="FF0000"/>
                </a:solidFill>
              </a:rPr>
              <a:t>ayakta tutan </a:t>
            </a:r>
            <a:r>
              <a:rPr lang="tr-TR" sz="2400" dirty="0" smtClean="0">
                <a:solidFill>
                  <a:srgbClr val="FF0000"/>
                </a:solidFill>
              </a:rPr>
              <a:t>ne?» </a:t>
            </a:r>
            <a:r>
              <a:rPr lang="tr-TR" sz="2400" dirty="0"/>
              <a:t>sorusunun cevabıdır. </a:t>
            </a:r>
          </a:p>
        </p:txBody>
      </p:sp>
    </p:spTree>
    <p:extLst>
      <p:ext uri="{BB962C8B-B14F-4D97-AF65-F5344CB8AC3E}">
        <p14:creationId xmlns:p14="http://schemas.microsoft.com/office/powerpoint/2010/main" val="1451749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a:t>TEKNİK 5</a:t>
            </a:r>
          </a:p>
          <a:p>
            <a:pPr marL="0" indent="0">
              <a:buNone/>
            </a:pPr>
            <a:r>
              <a:rPr lang="tr-TR" sz="2400" dirty="0" smtClean="0"/>
              <a:t>	Yakınlarınıza </a:t>
            </a:r>
            <a:r>
              <a:rPr lang="tr-TR" sz="2400" dirty="0"/>
              <a:t>“psikolojik sağlamlık” tan bahsedin. </a:t>
            </a:r>
            <a:r>
              <a:rPr lang="tr-TR" sz="2400" dirty="0" smtClean="0"/>
              <a:t>Yakınlarınızın </a:t>
            </a:r>
            <a:r>
              <a:rPr lang="tr-TR" sz="2400" dirty="0"/>
              <a:t>koruyucu faktörlerini bulmalarına yardımcı olun. </a:t>
            </a:r>
            <a:endParaRPr lang="tr-TR" sz="2400" dirty="0" smtClean="0"/>
          </a:p>
          <a:p>
            <a:pPr marL="0" indent="0">
              <a:buNone/>
            </a:pPr>
            <a:r>
              <a:rPr lang="tr-TR" sz="2400" dirty="0" smtClean="0"/>
              <a:t>	Aynı </a:t>
            </a:r>
            <a:r>
              <a:rPr lang="tr-TR" sz="2400" dirty="0"/>
              <a:t>zamanda aktif baş etme becerileri olan mizah, iletişim becerileri, atılganlık, duygu düzenleme, eleştirel düşünme stratejileri gibi beceriler sizin ve yakınlarınızın hayatlarında olsun.</a:t>
            </a:r>
          </a:p>
          <a:p>
            <a:endParaRPr lang="tr-TR" dirty="0"/>
          </a:p>
        </p:txBody>
      </p:sp>
      <p:pic>
        <p:nvPicPr>
          <p:cNvPr id="2" name="Resim 1"/>
          <p:cNvPicPr>
            <a:picLocks noChangeAspect="1"/>
          </p:cNvPicPr>
          <p:nvPr/>
        </p:nvPicPr>
        <p:blipFill>
          <a:blip r:embed="rId2"/>
          <a:stretch>
            <a:fillRect/>
          </a:stretch>
        </p:blipFill>
        <p:spPr>
          <a:xfrm>
            <a:off x="2905125" y="4252822"/>
            <a:ext cx="6943725" cy="2268747"/>
          </a:xfrm>
          <a:prstGeom prst="rect">
            <a:avLst/>
          </a:prstGeom>
        </p:spPr>
      </p:pic>
    </p:spTree>
    <p:extLst>
      <p:ext uri="{BB962C8B-B14F-4D97-AF65-F5344CB8AC3E}">
        <p14:creationId xmlns:p14="http://schemas.microsoft.com/office/powerpoint/2010/main" val="4186953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2149475"/>
            <a:ext cx="10515600" cy="4351338"/>
          </a:xfrm>
        </p:spPr>
        <p:txBody>
          <a:bodyPr>
            <a:normAutofit/>
          </a:bodyPr>
          <a:lstStyle/>
          <a:p>
            <a:pPr marL="0" indent="0" algn="just">
              <a:buNone/>
            </a:pPr>
            <a:r>
              <a:rPr lang="tr-TR" sz="2400" b="1" dirty="0" smtClean="0"/>
              <a:t>TEKNİK 6</a:t>
            </a:r>
          </a:p>
          <a:p>
            <a:pPr marL="0" indent="0" algn="just">
              <a:buNone/>
            </a:pPr>
            <a:r>
              <a:rPr lang="tr-TR" sz="2400" dirty="0" smtClean="0"/>
              <a:t>	Sosyalleşmek </a:t>
            </a:r>
            <a:r>
              <a:rPr lang="tr-TR" sz="2400" dirty="0"/>
              <a:t>koruyucu bir faktördür</a:t>
            </a:r>
            <a:r>
              <a:rPr lang="tr-TR" sz="2400" dirty="0" smtClean="0"/>
              <a:t>. İnsanlarla vakit geçirin,</a:t>
            </a:r>
            <a:r>
              <a:rPr lang="tr-TR" sz="2400" dirty="0"/>
              <a:t> </a:t>
            </a:r>
            <a:r>
              <a:rPr lang="tr-TR" sz="2400" dirty="0" smtClean="0"/>
              <a:t>yalnız </a:t>
            </a:r>
            <a:r>
              <a:rPr lang="tr-TR" sz="2400" dirty="0"/>
              <a:t>kaldığınız zamanı </a:t>
            </a:r>
            <a:r>
              <a:rPr lang="tr-TR" sz="2400" dirty="0" smtClean="0"/>
              <a:t>azaltın. Ancak kaygıyı </a:t>
            </a:r>
            <a:r>
              <a:rPr lang="tr-TR" sz="2400" dirty="0"/>
              <a:t>pekiştiren kişilerle ilişkimize mesafe koymaya çalışın</a:t>
            </a:r>
            <a:r>
              <a:rPr lang="tr-TR" sz="2400" dirty="0" smtClean="0"/>
              <a:t>.. </a:t>
            </a:r>
          </a:p>
          <a:p>
            <a:pPr marL="0" indent="0" algn="just">
              <a:buNone/>
            </a:pPr>
            <a:r>
              <a:rPr lang="tr-TR" sz="2400" dirty="0" smtClean="0"/>
              <a:t>	Sosyal çevrenizin zihninizi okuduğunu varsaymayın. sizin ne düşündüğünüzü, ne hissettiğinizi ya da neye ihtiyacınız olduğunu, taleplerinizi  tahmin etmesini beklemeyin . Açıkça söyleyin. </a:t>
            </a:r>
            <a:r>
              <a:rPr lang="tr-TR" sz="2400" dirty="0"/>
              <a:t>Kaygılarımızı ve diğer tüm duygularımızı yakınlarımızla paylaşarak </a:t>
            </a:r>
            <a:r>
              <a:rPr lang="tr-TR" sz="2400" dirty="0" smtClean="0"/>
              <a:t>rahatlayın .</a:t>
            </a:r>
            <a:endParaRPr lang="tr-TR" sz="2400" dirty="0"/>
          </a:p>
          <a:p>
            <a:pPr marL="0" indent="0">
              <a:buNone/>
            </a:pPr>
            <a:endParaRPr lang="tr-TR" dirty="0"/>
          </a:p>
        </p:txBody>
      </p:sp>
      <p:pic>
        <p:nvPicPr>
          <p:cNvPr id="2" name="Resim 1"/>
          <p:cNvPicPr>
            <a:picLocks noChangeAspect="1"/>
          </p:cNvPicPr>
          <p:nvPr/>
        </p:nvPicPr>
        <p:blipFill>
          <a:blip r:embed="rId2"/>
          <a:stretch>
            <a:fillRect/>
          </a:stretch>
        </p:blipFill>
        <p:spPr>
          <a:xfrm>
            <a:off x="4043362" y="438150"/>
            <a:ext cx="3686175" cy="1571625"/>
          </a:xfrm>
          <a:prstGeom prst="rect">
            <a:avLst/>
          </a:prstGeom>
        </p:spPr>
      </p:pic>
    </p:spTree>
    <p:extLst>
      <p:ext uri="{BB962C8B-B14F-4D97-AF65-F5344CB8AC3E}">
        <p14:creationId xmlns:p14="http://schemas.microsoft.com/office/powerpoint/2010/main" val="2094389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400" b="1" dirty="0" smtClean="0"/>
              <a:t>TEKNİK 7 </a:t>
            </a:r>
          </a:p>
          <a:p>
            <a:pPr marL="0" indent="0">
              <a:buNone/>
            </a:pPr>
            <a:r>
              <a:rPr lang="tr-TR" sz="2400" dirty="0" smtClean="0"/>
              <a:t>	Hayata dair yeni, olumlu ve geniş bir perspektif oluşturun. </a:t>
            </a:r>
          </a:p>
          <a:p>
            <a:pPr marL="0" indent="0">
              <a:buNone/>
            </a:pPr>
            <a:r>
              <a:rPr lang="tr-TR" sz="2400" dirty="0" smtClean="0"/>
              <a:t>	Olumlu, stresli ve </a:t>
            </a:r>
            <a:r>
              <a:rPr lang="tr-TR" sz="2400" dirty="0" err="1" smtClean="0"/>
              <a:t>travmatik</a:t>
            </a:r>
            <a:r>
              <a:rPr lang="tr-TR" sz="2400" dirty="0" smtClean="0"/>
              <a:t> durumların sizi ele geçirmesine izin vermeyin. </a:t>
            </a:r>
          </a:p>
          <a:p>
            <a:pPr marL="0" indent="0">
              <a:buNone/>
            </a:pPr>
            <a:r>
              <a:rPr lang="tr-TR" sz="2400" dirty="0" smtClean="0"/>
              <a:t>	Akılcı </a:t>
            </a:r>
            <a:r>
              <a:rPr lang="tr-TR" sz="2400" dirty="0"/>
              <a:t>olmayan düşüncelerden uzaklaşarak akılcı düşünmeye </a:t>
            </a:r>
            <a:r>
              <a:rPr lang="tr-TR" sz="2400" dirty="0" smtClean="0"/>
              <a:t>çalışın. Kabullenme sürecinizi devreye sokun.</a:t>
            </a:r>
            <a:endParaRPr lang="tr-TR" sz="2400" dirty="0"/>
          </a:p>
          <a:p>
            <a:pPr marL="0" indent="0">
              <a:buNone/>
            </a:pPr>
            <a:r>
              <a:rPr lang="tr-TR" sz="2400" dirty="0" smtClean="0"/>
              <a:t>	Hayatınızda hala iyi olan şeylere odaklanın. </a:t>
            </a:r>
          </a:p>
          <a:p>
            <a:pPr marL="0" indent="0">
              <a:buNone/>
            </a:pPr>
            <a:endParaRPr lang="tr-TR" dirty="0" smtClean="0"/>
          </a:p>
          <a:p>
            <a:endParaRPr lang="tr-TR" dirty="0"/>
          </a:p>
        </p:txBody>
      </p:sp>
      <p:pic>
        <p:nvPicPr>
          <p:cNvPr id="2" name="Resim 1"/>
          <p:cNvPicPr>
            <a:picLocks noChangeAspect="1"/>
          </p:cNvPicPr>
          <p:nvPr/>
        </p:nvPicPr>
        <p:blipFill>
          <a:blip r:embed="rId2"/>
          <a:stretch>
            <a:fillRect/>
          </a:stretch>
        </p:blipFill>
        <p:spPr>
          <a:xfrm>
            <a:off x="7135362" y="3791744"/>
            <a:ext cx="3432626" cy="2105025"/>
          </a:xfrm>
          <a:prstGeom prst="rect">
            <a:avLst/>
          </a:prstGeom>
        </p:spPr>
      </p:pic>
    </p:spTree>
    <p:extLst>
      <p:ext uri="{BB962C8B-B14F-4D97-AF65-F5344CB8AC3E}">
        <p14:creationId xmlns:p14="http://schemas.microsoft.com/office/powerpoint/2010/main" val="3438691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Arial Black" pitchFamily="34" charset="0"/>
              </a:rPr>
              <a:t>Psikolojik Sağlamlık Kavramı</a:t>
            </a:r>
            <a:br>
              <a:rPr lang="tr-TR" dirty="0" smtClean="0">
                <a:latin typeface="Arial Black" pitchFamily="34" charset="0"/>
              </a:rPr>
            </a:br>
            <a:endParaRPr lang="tr-TR" dirty="0">
              <a:latin typeface="Arial Black" pitchFamily="34" charset="0"/>
            </a:endParaRPr>
          </a:p>
        </p:txBody>
      </p:sp>
      <p:sp>
        <p:nvSpPr>
          <p:cNvPr id="3" name="İçerik Yer Tutucusu 2"/>
          <p:cNvSpPr>
            <a:spLocks noGrp="1"/>
          </p:cNvSpPr>
          <p:nvPr>
            <p:ph idx="1"/>
          </p:nvPr>
        </p:nvSpPr>
        <p:spPr>
          <a:xfrm>
            <a:off x="838200" y="618331"/>
            <a:ext cx="10938164" cy="4351338"/>
          </a:xfrm>
        </p:spPr>
        <p:txBody>
          <a:bodyPr>
            <a:normAutofit/>
          </a:bodyPr>
          <a:lstStyle/>
          <a:p>
            <a:endParaRPr lang="tr-TR" dirty="0" smtClean="0"/>
          </a:p>
          <a:p>
            <a:endParaRPr lang="tr-TR" dirty="0" smtClean="0"/>
          </a:p>
          <a:p>
            <a:r>
              <a:rPr lang="tr-TR" sz="4400" dirty="0" smtClean="0"/>
              <a:t>Bireyin </a:t>
            </a:r>
            <a:r>
              <a:rPr lang="tr-TR" sz="4400" dirty="0"/>
              <a:t>olumsuz durumlar ve stres </a:t>
            </a:r>
            <a:r>
              <a:rPr lang="tr-TR" sz="4400" dirty="0" smtClean="0"/>
              <a:t>karşısında kendini </a:t>
            </a:r>
            <a:r>
              <a:rPr lang="tr-TR" sz="4400" dirty="0"/>
              <a:t>toparlama gücünü, stresten kurtulma yeteneklerini ifade eden bir </a:t>
            </a:r>
            <a:r>
              <a:rPr lang="tr-TR" sz="4400" dirty="0" smtClean="0"/>
              <a:t>kavramdır. </a:t>
            </a:r>
          </a:p>
        </p:txBody>
      </p:sp>
      <p:pic>
        <p:nvPicPr>
          <p:cNvPr id="5" name="Resim 4"/>
          <p:cNvPicPr>
            <a:picLocks noChangeAspect="1"/>
          </p:cNvPicPr>
          <p:nvPr/>
        </p:nvPicPr>
        <p:blipFill>
          <a:blip r:embed="rId2"/>
          <a:stretch>
            <a:fillRect/>
          </a:stretch>
        </p:blipFill>
        <p:spPr>
          <a:xfrm>
            <a:off x="2993241" y="4786313"/>
            <a:ext cx="6350784" cy="2097881"/>
          </a:xfrm>
          <a:prstGeom prst="rect">
            <a:avLst/>
          </a:prstGeom>
        </p:spPr>
      </p:pic>
    </p:spTree>
    <p:extLst>
      <p:ext uri="{BB962C8B-B14F-4D97-AF65-F5344CB8AC3E}">
        <p14:creationId xmlns:p14="http://schemas.microsoft.com/office/powerpoint/2010/main" val="2245350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dirty="0"/>
              <a:t> </a:t>
            </a:r>
            <a:r>
              <a:rPr lang="tr-TR" sz="2400" b="1" dirty="0"/>
              <a:t>TEKNİK 8</a:t>
            </a:r>
          </a:p>
          <a:p>
            <a:pPr marL="0" indent="0">
              <a:buNone/>
            </a:pPr>
            <a:r>
              <a:rPr lang="tr-TR" sz="2400" dirty="0" smtClean="0"/>
              <a:t>	Psikolojik </a:t>
            </a:r>
            <a:r>
              <a:rPr lang="tr-TR" sz="2400" dirty="0"/>
              <a:t>sağlamlığı destekleyen rutinleriniz olsun. K</a:t>
            </a:r>
            <a:r>
              <a:rPr lang="tr-TR" sz="2400" dirty="0" smtClean="0"/>
              <a:t>eyif </a:t>
            </a:r>
            <a:r>
              <a:rPr lang="tr-TR" sz="2400" dirty="0"/>
              <a:t>verecek etkinlik ve hobilere yönelmeyi </a:t>
            </a:r>
            <a:r>
              <a:rPr lang="tr-TR" sz="2400" dirty="0" smtClean="0"/>
              <a:t>seçin.</a:t>
            </a:r>
          </a:p>
          <a:p>
            <a:pPr marL="0" indent="0">
              <a:buNone/>
            </a:pPr>
            <a:r>
              <a:rPr lang="tr-TR" sz="2400" dirty="0" smtClean="0"/>
              <a:t>	Size </a:t>
            </a:r>
            <a:r>
              <a:rPr lang="tr-TR" sz="2400" dirty="0"/>
              <a:t>iyi gelen kişileri, kitapları, şarkıları ve filmleri yakınlarınızda bulundurun. </a:t>
            </a:r>
            <a:endParaRPr lang="tr-TR" sz="2400" dirty="0" smtClean="0"/>
          </a:p>
          <a:p>
            <a:pPr marL="0" indent="0">
              <a:buNone/>
            </a:pPr>
            <a:r>
              <a:rPr lang="tr-TR" sz="2400" dirty="0" smtClean="0"/>
              <a:t>	Bunları </a:t>
            </a:r>
            <a:r>
              <a:rPr lang="tr-TR" sz="2400" dirty="0"/>
              <a:t>rutinleriniz haline getirin ve bu rutinlerin size umut, iyimserlik ve yaşam becerisi sağlıyor olduğuna dikkat edin. </a:t>
            </a:r>
          </a:p>
          <a:p>
            <a:endParaRPr lang="tr-TR" dirty="0"/>
          </a:p>
        </p:txBody>
      </p:sp>
      <p:pic>
        <p:nvPicPr>
          <p:cNvPr id="5" name="Resim 4"/>
          <p:cNvPicPr>
            <a:picLocks noChangeAspect="1"/>
          </p:cNvPicPr>
          <p:nvPr/>
        </p:nvPicPr>
        <p:blipFill>
          <a:blip r:embed="rId2"/>
          <a:stretch>
            <a:fillRect/>
          </a:stretch>
        </p:blipFill>
        <p:spPr>
          <a:xfrm>
            <a:off x="2476500" y="4324350"/>
            <a:ext cx="6391275" cy="2272508"/>
          </a:xfrm>
          <a:prstGeom prst="rect">
            <a:avLst/>
          </a:prstGeom>
        </p:spPr>
      </p:pic>
    </p:spTree>
    <p:extLst>
      <p:ext uri="{BB962C8B-B14F-4D97-AF65-F5344CB8AC3E}">
        <p14:creationId xmlns:p14="http://schemas.microsoft.com/office/powerpoint/2010/main" val="1625039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smtClean="0"/>
              <a:t>TEKNİK </a:t>
            </a:r>
            <a:r>
              <a:rPr lang="tr-TR" sz="2400" b="1" dirty="0"/>
              <a:t>9</a:t>
            </a:r>
            <a:endParaRPr lang="tr-TR" sz="2400" b="1" dirty="0" smtClean="0"/>
          </a:p>
          <a:p>
            <a:pPr marL="0" indent="0">
              <a:buNone/>
            </a:pPr>
            <a:r>
              <a:rPr lang="tr-TR" sz="2400" dirty="0" smtClean="0"/>
              <a:t>	Başınıza gelenleri ve olayları değiştirme şansınız olmadığına ancak  her zaman her türlü durumda kendi seçim şansınız olduğuna odaklanın. </a:t>
            </a:r>
          </a:p>
          <a:p>
            <a:pPr marL="0" indent="0">
              <a:buNone/>
            </a:pPr>
            <a:r>
              <a:rPr lang="tr-TR" sz="2400" dirty="0" smtClean="0"/>
              <a:t>	</a:t>
            </a:r>
            <a:endParaRPr lang="tr-TR" dirty="0"/>
          </a:p>
        </p:txBody>
      </p:sp>
    </p:spTree>
    <p:extLst>
      <p:ext uri="{BB962C8B-B14F-4D97-AF65-F5344CB8AC3E}">
        <p14:creationId xmlns:p14="http://schemas.microsoft.com/office/powerpoint/2010/main" val="1130687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574" y="1454150"/>
            <a:ext cx="11439525" cy="4351338"/>
          </a:xfrm>
        </p:spPr>
        <p:txBody>
          <a:bodyPr>
            <a:normAutofit/>
          </a:bodyPr>
          <a:lstStyle/>
          <a:p>
            <a:pPr marL="0" indent="0">
              <a:buNone/>
            </a:pPr>
            <a:r>
              <a:rPr lang="tr-TR" sz="2400" b="1" dirty="0" smtClean="0"/>
              <a:t>TEKNİK 10</a:t>
            </a:r>
          </a:p>
          <a:p>
            <a:pPr marL="0" indent="0">
              <a:buNone/>
            </a:pPr>
            <a:r>
              <a:rPr lang="tr-TR" sz="2400" dirty="0" smtClean="0"/>
              <a:t>	Zorlu yaşam olayınızla ilgili sorumlu tutacağınız kişi ya da kişileri affedin. Bu kendiniz ise kendinizi bağışlayın. Affetmeden ilerlemeniz ve durumla baş etmeniz mümkün değildir. </a:t>
            </a:r>
            <a:endParaRPr lang="tr-TR" sz="2400" dirty="0"/>
          </a:p>
        </p:txBody>
      </p:sp>
      <p:pic>
        <p:nvPicPr>
          <p:cNvPr id="4" name="Resim 3"/>
          <p:cNvPicPr>
            <a:picLocks noChangeAspect="1"/>
          </p:cNvPicPr>
          <p:nvPr/>
        </p:nvPicPr>
        <p:blipFill>
          <a:blip r:embed="rId2"/>
          <a:stretch>
            <a:fillRect/>
          </a:stretch>
        </p:blipFill>
        <p:spPr>
          <a:xfrm>
            <a:off x="8635621" y="3009899"/>
            <a:ext cx="2680079" cy="3183449"/>
          </a:xfrm>
          <a:prstGeom prst="rect">
            <a:avLst/>
          </a:prstGeom>
        </p:spPr>
      </p:pic>
    </p:spTree>
    <p:extLst>
      <p:ext uri="{BB962C8B-B14F-4D97-AF65-F5344CB8AC3E}">
        <p14:creationId xmlns:p14="http://schemas.microsoft.com/office/powerpoint/2010/main" val="1395870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2216150"/>
            <a:ext cx="10515600" cy="4351338"/>
          </a:xfrm>
        </p:spPr>
        <p:txBody>
          <a:bodyPr/>
          <a:lstStyle/>
          <a:p>
            <a:pPr marL="0" indent="0" algn="just">
              <a:buNone/>
            </a:pPr>
            <a:r>
              <a:rPr lang="tr-TR" dirty="0" smtClean="0"/>
              <a:t>Eğer </a:t>
            </a:r>
            <a:r>
              <a:rPr lang="tr-TR" dirty="0"/>
              <a:t>tüm </a:t>
            </a:r>
            <a:r>
              <a:rPr lang="tr-TR" dirty="0" smtClean="0"/>
              <a:t>bu tekniklere </a:t>
            </a:r>
            <a:r>
              <a:rPr lang="tr-TR" dirty="0"/>
              <a:t>rağmen hala hayatınızdaki olumsuzluklara odaklanıp güçlü yönlerinizi göremiyorsanız yani psikolojik sağlamlığınızı sağlayamıyorsanız </a:t>
            </a:r>
            <a:r>
              <a:rPr lang="tr-TR" dirty="0" smtClean="0"/>
              <a:t>profesyonel </a:t>
            </a:r>
            <a:r>
              <a:rPr lang="tr-TR" dirty="0"/>
              <a:t>destek alın.</a:t>
            </a:r>
          </a:p>
          <a:p>
            <a:endParaRPr lang="tr-TR" dirty="0"/>
          </a:p>
          <a:p>
            <a:endParaRPr lang="tr-TR" dirty="0"/>
          </a:p>
        </p:txBody>
      </p:sp>
      <p:pic>
        <p:nvPicPr>
          <p:cNvPr id="4" name="Resim 3"/>
          <p:cNvPicPr>
            <a:picLocks noChangeAspect="1"/>
          </p:cNvPicPr>
          <p:nvPr/>
        </p:nvPicPr>
        <p:blipFill>
          <a:blip r:embed="rId2"/>
          <a:stretch>
            <a:fillRect/>
          </a:stretch>
        </p:blipFill>
        <p:spPr>
          <a:xfrm>
            <a:off x="4581525" y="3914775"/>
            <a:ext cx="2552700" cy="1790700"/>
          </a:xfrm>
          <a:prstGeom prst="rect">
            <a:avLst/>
          </a:prstGeom>
        </p:spPr>
      </p:pic>
    </p:spTree>
    <p:extLst>
      <p:ext uri="{BB962C8B-B14F-4D97-AF65-F5344CB8AC3E}">
        <p14:creationId xmlns:p14="http://schemas.microsoft.com/office/powerpoint/2010/main" val="3620778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pPr marL="0" indent="0">
              <a:buNone/>
            </a:pPr>
            <a:r>
              <a:rPr lang="tr-TR" sz="2400" dirty="0" smtClean="0"/>
              <a:t>	İnsan çok </a:t>
            </a:r>
            <a:r>
              <a:rPr lang="tr-TR" sz="2400" dirty="0"/>
              <a:t>güçlü bir </a:t>
            </a:r>
            <a:r>
              <a:rPr lang="tr-TR" sz="2400" dirty="0" smtClean="0"/>
              <a:t>varlıktır ve </a:t>
            </a:r>
            <a:r>
              <a:rPr lang="tr-TR" sz="2400" dirty="0"/>
              <a:t>hayatta kalma güdüsü, mücadele etme, ve adapte olma yetisi çok güçlüdür. </a:t>
            </a:r>
            <a:endParaRPr lang="tr-TR" sz="2400" dirty="0" smtClean="0"/>
          </a:p>
          <a:p>
            <a:pPr marL="0" indent="0" algn="r">
              <a:buNone/>
            </a:pPr>
            <a:endParaRPr lang="tr-TR" sz="2400" dirty="0"/>
          </a:p>
          <a:p>
            <a:pPr marL="0" indent="0" algn="r">
              <a:buNone/>
            </a:pPr>
            <a:endParaRPr lang="tr-TR" sz="2400" dirty="0" smtClean="0"/>
          </a:p>
          <a:p>
            <a:pPr marL="0" indent="0" algn="r">
              <a:buNone/>
            </a:pPr>
            <a:r>
              <a:rPr lang="tr-TR" sz="2400" i="1" dirty="0" smtClean="0"/>
              <a:t>Psikolojik Sağlamlığınızı Korumanız Dileğiyle…</a:t>
            </a:r>
            <a:endParaRPr lang="tr-TR" sz="2400" i="1" dirty="0"/>
          </a:p>
        </p:txBody>
      </p:sp>
    </p:spTree>
    <p:extLst>
      <p:ext uri="{BB962C8B-B14F-4D97-AF65-F5344CB8AC3E}">
        <p14:creationId xmlns:p14="http://schemas.microsoft.com/office/powerpoint/2010/main" val="1428685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Zorlayıcı Durumlar…</a:t>
            </a:r>
            <a:endParaRPr lang="tr-TR" b="1" i="1"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Günlük yaşamda sürüp </a:t>
            </a:r>
            <a:r>
              <a:rPr lang="tr-TR" dirty="0" smtClean="0">
                <a:solidFill>
                  <a:srgbClr val="FF0000"/>
                </a:solidFill>
              </a:rPr>
              <a:t>giden…</a:t>
            </a:r>
          </a:p>
          <a:p>
            <a:pPr marL="0" indent="0">
              <a:buNone/>
            </a:pPr>
            <a:r>
              <a:rPr lang="tr-TR" dirty="0" smtClean="0"/>
              <a:t> 	Okul </a:t>
            </a:r>
            <a:r>
              <a:rPr lang="tr-TR" dirty="0" smtClean="0"/>
              <a:t>Stresi, </a:t>
            </a:r>
            <a:r>
              <a:rPr lang="tr-TR" dirty="0" smtClean="0"/>
              <a:t>Sınavlar Yeni ortamlara </a:t>
            </a:r>
            <a:r>
              <a:rPr lang="tr-TR" dirty="0" smtClean="0"/>
              <a:t>girmek, </a:t>
            </a:r>
            <a:r>
              <a:rPr lang="tr-TR" dirty="0" smtClean="0"/>
              <a:t>Maddi </a:t>
            </a:r>
            <a:r>
              <a:rPr lang="tr-TR" dirty="0" smtClean="0"/>
              <a:t>zorluklar, </a:t>
            </a:r>
            <a:r>
              <a:rPr lang="tr-TR" dirty="0" smtClean="0"/>
              <a:t>Yaşadığı çevrede ortamın kötü olması </a:t>
            </a:r>
            <a:r>
              <a:rPr lang="tr-TR" dirty="0" smtClean="0"/>
              <a:t>,Taşınmalar, </a:t>
            </a:r>
            <a:r>
              <a:rPr lang="tr-TR" dirty="0" smtClean="0"/>
              <a:t>Ayrılıklar </a:t>
            </a:r>
            <a:r>
              <a:rPr lang="tr-TR" dirty="0" smtClean="0"/>
              <a:t>,Yeterince aile </a:t>
            </a:r>
            <a:r>
              <a:rPr lang="tr-TR" dirty="0" smtClean="0"/>
              <a:t>arkadaş desteği </a:t>
            </a:r>
            <a:r>
              <a:rPr lang="tr-TR" dirty="0" smtClean="0"/>
              <a:t>olmaması, </a:t>
            </a:r>
            <a:r>
              <a:rPr lang="tr-TR" dirty="0" smtClean="0"/>
              <a:t>Kaldığı yerle ilgili </a:t>
            </a:r>
            <a:r>
              <a:rPr lang="tr-TR" dirty="0" smtClean="0"/>
              <a:t>sorunlar, </a:t>
            </a:r>
            <a:r>
              <a:rPr lang="tr-TR" dirty="0" smtClean="0"/>
              <a:t>Yaşadığı evin fiziksel koşulları </a:t>
            </a:r>
            <a:r>
              <a:rPr lang="tr-TR" dirty="0" smtClean="0"/>
              <a:t>, </a:t>
            </a:r>
            <a:r>
              <a:rPr lang="tr-TR" dirty="0" smtClean="0"/>
              <a:t>Arkadaşlarla yaşanan </a:t>
            </a:r>
            <a:r>
              <a:rPr lang="tr-TR" dirty="0" smtClean="0"/>
              <a:t>sorunlar, </a:t>
            </a:r>
            <a:r>
              <a:rPr lang="tr-TR" dirty="0" smtClean="0"/>
              <a:t>Aile ile çatışmalar</a:t>
            </a:r>
          </a:p>
          <a:p>
            <a:pPr marL="0" indent="0">
              <a:buNone/>
            </a:pPr>
            <a:endParaRPr lang="tr-TR" dirty="0" smtClean="0"/>
          </a:p>
          <a:p>
            <a:pPr marL="0" indent="0">
              <a:buNone/>
            </a:pPr>
            <a:r>
              <a:rPr lang="tr-TR" dirty="0" smtClean="0">
                <a:solidFill>
                  <a:srgbClr val="FF0000"/>
                </a:solidFill>
              </a:rPr>
              <a:t>Beklenmeyen, aniden gelişen…</a:t>
            </a:r>
          </a:p>
          <a:p>
            <a:pPr marL="0" indent="0">
              <a:buNone/>
            </a:pPr>
            <a:r>
              <a:rPr lang="tr-TR" dirty="0" smtClean="0"/>
              <a:t>	Ciddi Hastalıklar Sevdiği birisinin hastalığı, ölümü Savaşlar</a:t>
            </a:r>
            <a:r>
              <a:rPr lang="tr-TR" dirty="0"/>
              <a:t> </a:t>
            </a:r>
            <a:r>
              <a:rPr lang="tr-TR" dirty="0" smtClean="0"/>
              <a:t>Kazalar</a:t>
            </a:r>
            <a:r>
              <a:rPr lang="tr-TR" dirty="0"/>
              <a:t> </a:t>
            </a:r>
            <a:r>
              <a:rPr lang="tr-TR" dirty="0" smtClean="0"/>
              <a:t>Doğal afetler Göçler…</a:t>
            </a:r>
          </a:p>
          <a:p>
            <a:endParaRPr lang="tr-TR" dirty="0"/>
          </a:p>
        </p:txBody>
      </p:sp>
    </p:spTree>
    <p:extLst>
      <p:ext uri="{BB962C8B-B14F-4D97-AF65-F5344CB8AC3E}">
        <p14:creationId xmlns:p14="http://schemas.microsoft.com/office/powerpoint/2010/main" val="2950775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000"/>
            <a:ext cx="10515600" cy="1325563"/>
          </a:xfrm>
        </p:spPr>
        <p:txBody>
          <a:bodyPr/>
          <a:lstStyle/>
          <a:p>
            <a:r>
              <a:rPr lang="tr-TR" dirty="0" smtClean="0"/>
              <a:t> </a:t>
            </a:r>
            <a:r>
              <a:rPr lang="tr-TR" dirty="0" smtClean="0">
                <a:latin typeface="Arial Black" pitchFamily="34" charset="0"/>
              </a:rPr>
              <a:t>Önemli Noktalar…</a:t>
            </a:r>
            <a:endParaRPr lang="tr-TR" dirty="0">
              <a:latin typeface="Arial Black" pitchFamily="34" charset="0"/>
            </a:endParaRPr>
          </a:p>
        </p:txBody>
      </p:sp>
      <p:sp>
        <p:nvSpPr>
          <p:cNvPr id="3" name="İçerik Yer Tutucusu 2"/>
          <p:cNvSpPr>
            <a:spLocks noGrp="1"/>
          </p:cNvSpPr>
          <p:nvPr>
            <p:ph idx="1"/>
          </p:nvPr>
        </p:nvSpPr>
        <p:spPr>
          <a:xfrm>
            <a:off x="838200" y="1006672"/>
            <a:ext cx="10515600" cy="4351338"/>
          </a:xfrm>
        </p:spPr>
        <p:txBody>
          <a:bodyPr>
            <a:normAutofit/>
          </a:bodyPr>
          <a:lstStyle/>
          <a:p>
            <a:r>
              <a:rPr lang="tr-TR" sz="2400" dirty="0" smtClean="0"/>
              <a:t>Psikolojik  Dayanıklılık; doğuştan gelen bir süper güç ya da İyi bir çevrenin armağanı değildir.</a:t>
            </a:r>
          </a:p>
          <a:p>
            <a:r>
              <a:rPr lang="tr-TR" sz="2400" dirty="0" smtClean="0"/>
              <a:t>Kişisel özellikler, Çevresel ve Sosyal Etkenlerin bir bileşiminden oluşur. </a:t>
            </a:r>
          </a:p>
          <a:p>
            <a:r>
              <a:rPr lang="tr-TR" sz="2400" dirty="0" smtClean="0"/>
              <a:t>Geliştirilebilir</a:t>
            </a:r>
            <a:r>
              <a:rPr lang="tr-TR" sz="2400" dirty="0" smtClean="0"/>
              <a:t>.</a:t>
            </a:r>
          </a:p>
          <a:p>
            <a:r>
              <a:rPr lang="tr-TR" sz="2400" dirty="0" smtClean="0"/>
              <a:t>Dayanıklılığı </a:t>
            </a:r>
            <a:r>
              <a:rPr lang="tr-TR" sz="2400" dirty="0"/>
              <a:t>azaltan risk faktörleri </a:t>
            </a:r>
            <a:r>
              <a:rPr lang="tr-TR" sz="2400" dirty="0" smtClean="0"/>
              <a:t>olduğu gibi arttıran ‘koruyucu etmenler’ de vardır.</a:t>
            </a:r>
          </a:p>
          <a:p>
            <a:r>
              <a:rPr lang="tr-TR" sz="2400" dirty="0" smtClean="0"/>
              <a:t>Herkesin farklı güç noktaları ve zayıf yanları vardır. Bazen güçler zayıflıklara dönüşebilir. </a:t>
            </a:r>
          </a:p>
          <a:p>
            <a:r>
              <a:rPr lang="tr-TR" sz="2400" dirty="0" smtClean="0"/>
              <a:t>Ruhsal Hastalıkların ‘Psikolojik Dayanıksızlıkla’ doğrudan bir ilişkisi yoktur. Bazen gruptaki en dayanıklı insanlar ruhsal bulgu verir. </a:t>
            </a:r>
          </a:p>
          <a:p>
            <a:endParaRPr lang="tr-TR" dirty="0"/>
          </a:p>
        </p:txBody>
      </p:sp>
      <p:pic>
        <p:nvPicPr>
          <p:cNvPr id="4" name="Resim 3"/>
          <p:cNvPicPr>
            <a:picLocks noChangeAspect="1"/>
          </p:cNvPicPr>
          <p:nvPr/>
        </p:nvPicPr>
        <p:blipFill>
          <a:blip r:embed="rId2"/>
          <a:stretch>
            <a:fillRect/>
          </a:stretch>
        </p:blipFill>
        <p:spPr>
          <a:xfrm>
            <a:off x="1673617" y="4845444"/>
            <a:ext cx="7489433" cy="1945881"/>
          </a:xfrm>
          <a:prstGeom prst="rect">
            <a:avLst/>
          </a:prstGeom>
        </p:spPr>
      </p:pic>
    </p:spTree>
    <p:extLst>
      <p:ext uri="{BB962C8B-B14F-4D97-AF65-F5344CB8AC3E}">
        <p14:creationId xmlns:p14="http://schemas.microsoft.com/office/powerpoint/2010/main" val="306538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943" y="251369"/>
            <a:ext cx="10515600" cy="1325563"/>
          </a:xfrm>
        </p:spPr>
        <p:txBody>
          <a:bodyPr/>
          <a:lstStyle/>
          <a:p>
            <a:pPr algn="ctr"/>
            <a:r>
              <a:rPr lang="tr-TR" dirty="0" smtClean="0"/>
              <a:t>Psikolojik Olarak Sağlam Birey Kimdir? </a:t>
            </a:r>
            <a:br>
              <a:rPr lang="tr-TR" dirty="0" smtClean="0"/>
            </a:br>
            <a:endParaRPr lang="tr-TR" dirty="0"/>
          </a:p>
        </p:txBody>
      </p:sp>
      <p:sp>
        <p:nvSpPr>
          <p:cNvPr id="3" name="İçerik Yer Tutucusu 2"/>
          <p:cNvSpPr>
            <a:spLocks noGrp="1"/>
          </p:cNvSpPr>
          <p:nvPr>
            <p:ph idx="1"/>
          </p:nvPr>
        </p:nvSpPr>
        <p:spPr>
          <a:xfrm>
            <a:off x="171450" y="1074921"/>
            <a:ext cx="11715750" cy="3984465"/>
          </a:xfrm>
        </p:spPr>
        <p:txBody>
          <a:bodyPr>
            <a:normAutofit fontScale="92500" lnSpcReduction="10000"/>
          </a:bodyPr>
          <a:lstStyle/>
          <a:p>
            <a:pPr marL="0" indent="0" algn="just">
              <a:buNone/>
            </a:pPr>
            <a:endParaRPr lang="tr-TR" sz="2900" dirty="0" smtClean="0"/>
          </a:p>
          <a:p>
            <a:pPr marL="0" indent="0" algn="just">
              <a:buNone/>
            </a:pPr>
            <a:r>
              <a:rPr lang="tr-TR" sz="2900" dirty="0" smtClean="0"/>
              <a:t>	</a:t>
            </a:r>
            <a:r>
              <a:rPr lang="tr-TR" sz="2400" dirty="0" smtClean="0"/>
              <a:t>Bireyin eğer psikolojik sağlamlığı yüksek ise iç ve dış stres yaratan durumlara karşı daha esnek, kendine güvenli ve psikolojik uyumu yüksektir. Oysaki psikolojik sağlamlığı düşük bireyler, stresli durumlarla karşılaştığında uyumsuz davranışlar sergilerler.</a:t>
            </a:r>
            <a:endParaRPr lang="tr-TR" sz="2400" dirty="0"/>
          </a:p>
          <a:p>
            <a:pPr marL="0" indent="0">
              <a:buNone/>
            </a:pPr>
            <a:r>
              <a:rPr lang="tr-TR" sz="2400" dirty="0" smtClean="0"/>
              <a:t>	Araştırmacılar </a:t>
            </a:r>
            <a:r>
              <a:rPr lang="tr-TR" sz="2400" dirty="0"/>
              <a:t>psikolojik olarak sağlam olan bireylerden oluşan üç farklı grup tanımlamışlardır</a:t>
            </a:r>
            <a:r>
              <a:rPr lang="tr-TR" sz="2400" dirty="0" smtClean="0"/>
              <a:t>;</a:t>
            </a:r>
            <a:endParaRPr lang="tr-TR" sz="2400" dirty="0"/>
          </a:p>
          <a:p>
            <a:pPr marL="0" indent="0">
              <a:buNone/>
            </a:pPr>
            <a:r>
              <a:rPr lang="tr-TR" sz="2400" dirty="0">
                <a:solidFill>
                  <a:srgbClr val="FF0000"/>
                </a:solidFill>
              </a:rPr>
              <a:t>1. </a:t>
            </a:r>
            <a:r>
              <a:rPr lang="tr-TR" sz="2400" dirty="0" smtClean="0">
                <a:solidFill>
                  <a:srgbClr val="FF0000"/>
                </a:solidFill>
              </a:rPr>
              <a:t>Grup</a:t>
            </a:r>
            <a:r>
              <a:rPr lang="tr-TR" sz="2400" dirty="0"/>
              <a:t> </a:t>
            </a:r>
            <a:r>
              <a:rPr lang="tr-TR" sz="2400" dirty="0" smtClean="0"/>
              <a:t>olağanüstü </a:t>
            </a:r>
            <a:r>
              <a:rPr lang="tr-TR" sz="2400" dirty="0"/>
              <a:t>durumların üstesinden gelen ve hayatındaki olumsuzlukları beklenenden daha iyi şekilde halleden yüksek riskli gruplardan oluşmaktadır.</a:t>
            </a:r>
          </a:p>
          <a:p>
            <a:pPr marL="0" indent="0">
              <a:buNone/>
            </a:pPr>
            <a:r>
              <a:rPr lang="tr-TR" sz="2400" dirty="0">
                <a:solidFill>
                  <a:srgbClr val="FF0000"/>
                </a:solidFill>
              </a:rPr>
              <a:t>2. Grup </a:t>
            </a:r>
            <a:r>
              <a:rPr lang="tr-TR" sz="2400" dirty="0"/>
              <a:t>boşanma, ölüm gibi bireysel stresler yaşasa bile kendisini bu deneyimlere uyum sağlayabilen gruptur.</a:t>
            </a:r>
          </a:p>
          <a:p>
            <a:pPr marL="0" indent="0">
              <a:buNone/>
            </a:pPr>
            <a:r>
              <a:rPr lang="tr-TR" sz="2400" dirty="0">
                <a:solidFill>
                  <a:srgbClr val="FF0000"/>
                </a:solidFill>
              </a:rPr>
              <a:t>3. </a:t>
            </a:r>
            <a:r>
              <a:rPr lang="tr-TR" sz="2400" dirty="0" smtClean="0">
                <a:solidFill>
                  <a:srgbClr val="FF0000"/>
                </a:solidFill>
              </a:rPr>
              <a:t>Grup</a:t>
            </a:r>
            <a:r>
              <a:rPr lang="tr-TR" sz="2400" dirty="0" smtClean="0"/>
              <a:t> </a:t>
            </a:r>
            <a:r>
              <a:rPr lang="tr-TR" sz="2400" dirty="0"/>
              <a:t>erken çocukluk döneminde olumsuz yaşantılara maruz kalsa bile bu gibi </a:t>
            </a:r>
            <a:r>
              <a:rPr lang="tr-TR" sz="2400" dirty="0" err="1"/>
              <a:t>travmatik</a:t>
            </a:r>
            <a:r>
              <a:rPr lang="tr-TR" sz="2400" dirty="0"/>
              <a:t> deneyimlerden kurtulan bireyleri içerir.</a:t>
            </a:r>
          </a:p>
          <a:p>
            <a:pPr marL="0" indent="0">
              <a:buNone/>
            </a:pPr>
            <a:endParaRPr lang="tr-TR" dirty="0" smtClean="0"/>
          </a:p>
          <a:p>
            <a:endParaRPr lang="tr-TR" dirty="0" smtClean="0"/>
          </a:p>
        </p:txBody>
      </p:sp>
    </p:spTree>
    <p:extLst>
      <p:ext uri="{BB962C8B-B14F-4D97-AF65-F5344CB8AC3E}">
        <p14:creationId xmlns:p14="http://schemas.microsoft.com/office/powerpoint/2010/main" val="173217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r>
            <a:br>
              <a:rPr lang="tr-TR" dirty="0" smtClean="0"/>
            </a:br>
            <a:r>
              <a:rPr lang="tr-TR" dirty="0" smtClean="0">
                <a:latin typeface="Arial Black" pitchFamily="34" charset="0"/>
              </a:rPr>
              <a:t>Psikolojik Sağlamlığı Etkileyen </a:t>
            </a:r>
            <a:br>
              <a:rPr lang="tr-TR" dirty="0" smtClean="0">
                <a:latin typeface="Arial Black" pitchFamily="34" charset="0"/>
              </a:rPr>
            </a:br>
            <a:r>
              <a:rPr lang="tr-TR" dirty="0" smtClean="0">
                <a:latin typeface="Arial Black" pitchFamily="34" charset="0"/>
              </a:rPr>
              <a:t>Koruyucu ve Risk Faktörleri</a:t>
            </a:r>
            <a:r>
              <a:rPr lang="tr-TR" dirty="0"/>
              <a:t/>
            </a:r>
            <a:br>
              <a:rPr lang="tr-TR" dirty="0"/>
            </a:br>
            <a:endParaRPr lang="tr-TR" dirty="0"/>
          </a:p>
        </p:txBody>
      </p:sp>
      <p:sp>
        <p:nvSpPr>
          <p:cNvPr id="3" name="İçerik Yer Tutucusu 2"/>
          <p:cNvSpPr>
            <a:spLocks noGrp="1"/>
          </p:cNvSpPr>
          <p:nvPr>
            <p:ph idx="1"/>
          </p:nvPr>
        </p:nvSpPr>
        <p:spPr>
          <a:xfrm>
            <a:off x="838200" y="1690688"/>
            <a:ext cx="10515600" cy="4351338"/>
          </a:xfrm>
        </p:spPr>
        <p:txBody>
          <a:bodyPr>
            <a:normAutofit/>
          </a:bodyPr>
          <a:lstStyle/>
          <a:p>
            <a:endParaRPr lang="tr-TR" dirty="0"/>
          </a:p>
          <a:p>
            <a:pPr marL="0" indent="0">
              <a:buNone/>
            </a:pPr>
            <a:r>
              <a:rPr lang="tr-TR" sz="2400" dirty="0" smtClean="0"/>
              <a:t>	Risk</a:t>
            </a:r>
            <a:r>
              <a:rPr lang="tr-TR" sz="2400" dirty="0"/>
              <a:t>, psikolojik sağlamlığın oluşabilmesi için bir önkoşuldur</a:t>
            </a:r>
            <a:r>
              <a:rPr lang="tr-TR" sz="2400" dirty="0" smtClean="0"/>
              <a:t>.</a:t>
            </a:r>
          </a:p>
          <a:p>
            <a:pPr marL="0" indent="0">
              <a:buNone/>
            </a:pPr>
            <a:r>
              <a:rPr lang="tr-TR" sz="2400" dirty="0" smtClean="0">
                <a:solidFill>
                  <a:srgbClr val="FF0000"/>
                </a:solidFill>
              </a:rPr>
              <a:t>	</a:t>
            </a:r>
            <a:r>
              <a:rPr lang="tr-TR" sz="2400" dirty="0" smtClean="0">
                <a:solidFill>
                  <a:srgbClr val="FF0000"/>
                </a:solidFill>
              </a:rPr>
              <a:t>Risk</a:t>
            </a:r>
            <a:r>
              <a:rPr lang="tr-TR" sz="2400" dirty="0" smtClean="0"/>
              <a:t>, </a:t>
            </a:r>
            <a:r>
              <a:rPr lang="tr-TR" sz="2400" dirty="0"/>
              <a:t>bir problemin oluşma, devam etme ya da daha kötüye gitme olasılığını artıran herhangi bir olay, durum ya da deneyim anlamına gelmektedir. </a:t>
            </a:r>
            <a:endParaRPr lang="tr-TR" sz="2400" dirty="0" smtClean="0"/>
          </a:p>
          <a:p>
            <a:pPr marL="0" indent="0">
              <a:buNone/>
            </a:pPr>
            <a:r>
              <a:rPr lang="tr-TR" sz="2400" dirty="0" smtClean="0">
                <a:solidFill>
                  <a:srgbClr val="FF0000"/>
                </a:solidFill>
              </a:rPr>
              <a:t>	Koruyucu </a:t>
            </a:r>
            <a:r>
              <a:rPr lang="tr-TR" sz="2400" dirty="0">
                <a:solidFill>
                  <a:srgbClr val="FF0000"/>
                </a:solidFill>
              </a:rPr>
              <a:t>faktörler </a:t>
            </a:r>
            <a:r>
              <a:rPr lang="tr-TR" sz="2400" dirty="0"/>
              <a:t>ise risklerin ve kötü koşulların olumsuz etkilerini azaltan ya da ortadan kaldıran faktörlerdir. </a:t>
            </a:r>
            <a:endParaRPr lang="tr-TR" sz="2400" dirty="0" smtClean="0"/>
          </a:p>
          <a:p>
            <a:pPr marL="0" indent="0">
              <a:buNone/>
            </a:pPr>
            <a:r>
              <a:rPr lang="tr-TR" sz="2400" dirty="0" smtClean="0"/>
              <a:t>	Söz </a:t>
            </a:r>
            <a:r>
              <a:rPr lang="tr-TR" sz="2400" dirty="0"/>
              <a:t>edilen faktörlere bakıldığında, bireysel, ailesel veya çevresel bir özellik olumluysa, </a:t>
            </a:r>
            <a:r>
              <a:rPr lang="tr-TR" sz="2400" dirty="0" smtClean="0"/>
              <a:t>bireyin </a:t>
            </a:r>
            <a:r>
              <a:rPr lang="tr-TR" sz="2400" dirty="0"/>
              <a:t>sağlıklı gelişimine katkıda bulunduğu ve psikolojik sağlamlık düzeyini artırdığı görülmektedir. Buna karşın söz edilen faktörler </a:t>
            </a:r>
            <a:r>
              <a:rPr lang="tr-TR" sz="2400" dirty="0" smtClean="0"/>
              <a:t>bireyi  </a:t>
            </a:r>
            <a:r>
              <a:rPr lang="tr-TR" sz="2400" dirty="0"/>
              <a:t>olumsuz etkilediğinde, ruhsal sağlığı bozulmakta ve psikolojik sağlamlığı azalmakta ya da yok olmaktadır</a:t>
            </a:r>
            <a:r>
              <a:rPr lang="tr-TR" sz="2400" dirty="0" smtClean="0"/>
              <a:t>.</a:t>
            </a:r>
          </a:p>
          <a:p>
            <a:pPr marL="0" indent="0">
              <a:buNone/>
            </a:pPr>
            <a:endParaRPr lang="tr-TR" dirty="0"/>
          </a:p>
          <a:p>
            <a:pPr marL="0" indent="0">
              <a:buNone/>
            </a:pP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58637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7225" y="930275"/>
            <a:ext cx="10515600" cy="4351338"/>
          </a:xfrm>
        </p:spPr>
        <p:txBody>
          <a:bodyPr>
            <a:normAutofit lnSpcReduction="10000"/>
          </a:bodyPr>
          <a:lstStyle/>
          <a:p>
            <a:pPr marL="0" indent="0">
              <a:buNone/>
            </a:pPr>
            <a:endParaRPr lang="tr-TR" dirty="0" smtClean="0"/>
          </a:p>
          <a:p>
            <a:pPr marL="0" indent="0">
              <a:buNone/>
            </a:pPr>
            <a:r>
              <a:rPr lang="tr-TR" dirty="0">
                <a:solidFill>
                  <a:srgbClr val="FF0000"/>
                </a:solidFill>
              </a:rPr>
              <a:t>Bireysel </a:t>
            </a:r>
            <a:r>
              <a:rPr lang="tr-TR" dirty="0" smtClean="0">
                <a:solidFill>
                  <a:srgbClr val="FF0000"/>
                </a:solidFill>
              </a:rPr>
              <a:t>Risk Faktörleri </a:t>
            </a:r>
            <a:endParaRPr lang="tr-TR" dirty="0">
              <a:solidFill>
                <a:srgbClr val="FF0000"/>
              </a:solidFill>
            </a:endParaRPr>
          </a:p>
          <a:p>
            <a:pPr marL="0" indent="0">
              <a:buNone/>
            </a:pPr>
            <a:r>
              <a:rPr lang="tr-TR" dirty="0"/>
              <a:t> </a:t>
            </a:r>
            <a:r>
              <a:rPr lang="tr-TR" dirty="0" smtClean="0"/>
              <a:t>      </a:t>
            </a:r>
            <a:r>
              <a:rPr lang="tr-TR" dirty="0" smtClean="0"/>
              <a:t> Alkol/ilaç </a:t>
            </a:r>
            <a:r>
              <a:rPr lang="tr-TR" dirty="0"/>
              <a:t>kullanımı, madde kullanımı, akademik başarısızlık, </a:t>
            </a:r>
            <a:r>
              <a:rPr lang="tr-TR" dirty="0" smtClean="0"/>
              <a:t>geçimsiz </a:t>
            </a:r>
            <a:r>
              <a:rPr lang="tr-TR" dirty="0"/>
              <a:t>bir mizaca ya da utangaç bir kişiliğe sahip olma, düşük IQ seviyesi, kronik ya da ruhsal bir hastalık, etnik bir gruba mensup </a:t>
            </a:r>
            <a:r>
              <a:rPr lang="tr-TR" dirty="0" smtClean="0"/>
              <a:t>olma</a:t>
            </a:r>
            <a:endParaRPr lang="tr-TR" dirty="0"/>
          </a:p>
          <a:p>
            <a:pPr marL="0" indent="0">
              <a:buNone/>
            </a:pPr>
            <a:endParaRPr lang="tr-TR" dirty="0" smtClean="0"/>
          </a:p>
          <a:p>
            <a:pPr marL="0" indent="0">
              <a:buNone/>
            </a:pPr>
            <a:r>
              <a:rPr lang="tr-TR" dirty="0" smtClean="0">
                <a:solidFill>
                  <a:srgbClr val="FF0000"/>
                </a:solidFill>
              </a:rPr>
              <a:t>Bireysel Koruyucu Faktörler </a:t>
            </a:r>
          </a:p>
          <a:p>
            <a:pPr marL="0" indent="0">
              <a:buNone/>
            </a:pPr>
            <a:r>
              <a:rPr lang="tr-TR" dirty="0" smtClean="0"/>
              <a:t>	Olumlu </a:t>
            </a:r>
            <a:r>
              <a:rPr lang="tr-TR" dirty="0"/>
              <a:t>Duygular </a:t>
            </a:r>
            <a:r>
              <a:rPr lang="tr-TR" dirty="0" smtClean="0"/>
              <a:t>-Sosyal yeterlik-Karakter </a:t>
            </a:r>
            <a:r>
              <a:rPr lang="tr-TR" dirty="0"/>
              <a:t>güçleri(umut, </a:t>
            </a:r>
            <a:r>
              <a:rPr lang="tr-TR" dirty="0" err="1"/>
              <a:t>şükran,azim</a:t>
            </a:r>
            <a:r>
              <a:rPr lang="tr-TR" dirty="0"/>
              <a:t>, cesaret, </a:t>
            </a:r>
            <a:r>
              <a:rPr lang="tr-TR" dirty="0" err="1"/>
              <a:t>mizah,nezaket,adil</a:t>
            </a:r>
            <a:r>
              <a:rPr lang="tr-TR" dirty="0"/>
              <a:t> </a:t>
            </a:r>
            <a:r>
              <a:rPr lang="tr-TR" dirty="0" smtClean="0"/>
              <a:t>olma)-Problem </a:t>
            </a:r>
            <a:r>
              <a:rPr lang="tr-TR" dirty="0"/>
              <a:t>çözme </a:t>
            </a:r>
            <a:r>
              <a:rPr lang="tr-TR" dirty="0" smtClean="0"/>
              <a:t>becerileri-</a:t>
            </a:r>
            <a:r>
              <a:rPr lang="tr-TR" dirty="0" err="1" smtClean="0"/>
              <a:t>İyimserlik,Yüksek</a:t>
            </a:r>
            <a:r>
              <a:rPr lang="tr-TR" dirty="0" smtClean="0"/>
              <a:t> </a:t>
            </a:r>
            <a:r>
              <a:rPr lang="tr-TR" dirty="0"/>
              <a:t>beklentilere sahip olma</a:t>
            </a:r>
          </a:p>
          <a:p>
            <a:endParaRPr lang="tr-TR" dirty="0"/>
          </a:p>
        </p:txBody>
      </p:sp>
    </p:spTree>
    <p:extLst>
      <p:ext uri="{BB962C8B-B14F-4D97-AF65-F5344CB8AC3E}">
        <p14:creationId xmlns:p14="http://schemas.microsoft.com/office/powerpoint/2010/main" val="134045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1206500"/>
            <a:ext cx="10515600" cy="4351338"/>
          </a:xfrm>
        </p:spPr>
        <p:txBody>
          <a:bodyPr>
            <a:normAutofit/>
          </a:bodyPr>
          <a:lstStyle/>
          <a:p>
            <a:pPr marL="0" indent="0">
              <a:buNone/>
            </a:pPr>
            <a:r>
              <a:rPr lang="tr-TR" b="1" dirty="0">
                <a:solidFill>
                  <a:srgbClr val="FF0000"/>
                </a:solidFill>
              </a:rPr>
              <a:t>Ailesel </a:t>
            </a:r>
            <a:r>
              <a:rPr lang="tr-TR" b="1" dirty="0" smtClean="0">
                <a:solidFill>
                  <a:srgbClr val="FF0000"/>
                </a:solidFill>
              </a:rPr>
              <a:t>Risk Faktörleri</a:t>
            </a:r>
            <a:endParaRPr lang="tr-TR" b="1" dirty="0">
              <a:solidFill>
                <a:srgbClr val="FF0000"/>
              </a:solidFill>
            </a:endParaRPr>
          </a:p>
          <a:p>
            <a:pPr marL="0" indent="0">
              <a:buNone/>
            </a:pPr>
            <a:r>
              <a:rPr lang="tr-TR" dirty="0" smtClean="0"/>
              <a:t>	En </a:t>
            </a:r>
            <a:r>
              <a:rPr lang="tr-TR" dirty="0"/>
              <a:t>az dört çocuklu kalabalık aileye sahip </a:t>
            </a:r>
            <a:r>
              <a:rPr lang="tr-TR" dirty="0" smtClean="0"/>
              <a:t>olma, iki </a:t>
            </a:r>
            <a:r>
              <a:rPr lang="tr-TR" dirty="0"/>
              <a:t>çocuk arasındaki sürenin 2 yıldan az </a:t>
            </a:r>
            <a:r>
              <a:rPr lang="tr-TR" dirty="0" smtClean="0"/>
              <a:t>olması, ruhsal/kronik </a:t>
            </a:r>
            <a:r>
              <a:rPr lang="tr-TR" dirty="0"/>
              <a:t>bir hastalığı olan anne babaya sahip </a:t>
            </a:r>
            <a:r>
              <a:rPr lang="tr-TR" dirty="0" smtClean="0"/>
              <a:t>olma, madde </a:t>
            </a:r>
            <a:r>
              <a:rPr lang="tr-TR" dirty="0"/>
              <a:t>kullanan ya da suç işlemiş ebeveyne sahip </a:t>
            </a:r>
            <a:r>
              <a:rPr lang="tr-TR" dirty="0" smtClean="0"/>
              <a:t>olma, </a:t>
            </a:r>
            <a:r>
              <a:rPr lang="tr-TR" dirty="0" smtClean="0"/>
              <a:t>ebeveynlerin </a:t>
            </a:r>
            <a:r>
              <a:rPr lang="tr-TR" dirty="0"/>
              <a:t>boşanması, ölümü ya da tek ebeveyne sahip </a:t>
            </a:r>
            <a:r>
              <a:rPr lang="tr-TR" dirty="0" smtClean="0"/>
              <a:t>olma, ailesel </a:t>
            </a:r>
            <a:r>
              <a:rPr lang="tr-TR" dirty="0"/>
              <a:t>şiddete maruz kalma gibi faktörlerdir.</a:t>
            </a:r>
          </a:p>
          <a:p>
            <a:pPr marL="0" indent="0">
              <a:buNone/>
            </a:pPr>
            <a:r>
              <a:rPr lang="tr-TR" b="1" dirty="0" smtClean="0">
                <a:solidFill>
                  <a:srgbClr val="FF0000"/>
                </a:solidFill>
              </a:rPr>
              <a:t>Ailesel  </a:t>
            </a:r>
            <a:r>
              <a:rPr lang="tr-TR" b="1" dirty="0">
                <a:solidFill>
                  <a:srgbClr val="FF0000"/>
                </a:solidFill>
              </a:rPr>
              <a:t>Koruyucu Faktörler </a:t>
            </a:r>
          </a:p>
          <a:p>
            <a:pPr marL="0" indent="0">
              <a:buNone/>
            </a:pPr>
            <a:r>
              <a:rPr lang="tr-TR" dirty="0" smtClean="0"/>
              <a:t>	Etkili Ebeveynlik, olumlu ebeveyn çocuk ilişkisi, çocukların </a:t>
            </a:r>
            <a:r>
              <a:rPr lang="tr-TR" dirty="0"/>
              <a:t>geleceği için ailenin olumlu beklentiler kurması, aileyle birlikte yaşama, iyi eğitimli anne ve babaya sahip olma gibi özelliklerdir</a:t>
            </a:r>
            <a:r>
              <a:rPr lang="tr-TR" dirty="0" smtClean="0"/>
              <a:t>.</a:t>
            </a:r>
            <a:endParaRPr lang="tr-TR" dirty="0"/>
          </a:p>
          <a:p>
            <a:endParaRPr lang="tr-TR" dirty="0"/>
          </a:p>
        </p:txBody>
      </p:sp>
    </p:spTree>
    <p:extLst>
      <p:ext uri="{BB962C8B-B14F-4D97-AF65-F5344CB8AC3E}">
        <p14:creationId xmlns:p14="http://schemas.microsoft.com/office/powerpoint/2010/main" val="13899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9150" y="1187450"/>
            <a:ext cx="10515600" cy="4351338"/>
          </a:xfrm>
        </p:spPr>
        <p:txBody>
          <a:bodyPr>
            <a:normAutofit/>
          </a:bodyPr>
          <a:lstStyle/>
          <a:p>
            <a:pPr marL="0" indent="0">
              <a:buNone/>
            </a:pPr>
            <a:r>
              <a:rPr lang="tr-TR" b="1" dirty="0">
                <a:solidFill>
                  <a:srgbClr val="FF0000"/>
                </a:solidFill>
              </a:rPr>
              <a:t>Çevresel R</a:t>
            </a:r>
            <a:r>
              <a:rPr lang="tr-TR" b="1" dirty="0" smtClean="0">
                <a:solidFill>
                  <a:srgbClr val="FF0000"/>
                </a:solidFill>
              </a:rPr>
              <a:t>isk Faktörleri</a:t>
            </a:r>
            <a:endParaRPr lang="tr-TR" b="1" dirty="0">
              <a:solidFill>
                <a:srgbClr val="FF0000"/>
              </a:solidFill>
            </a:endParaRPr>
          </a:p>
          <a:p>
            <a:pPr marL="0" indent="0">
              <a:buNone/>
            </a:pPr>
            <a:r>
              <a:rPr lang="tr-TR" dirty="0" smtClean="0"/>
              <a:t>	Düşük </a:t>
            </a:r>
            <a:r>
              <a:rPr lang="tr-TR" dirty="0" err="1"/>
              <a:t>sosyo</a:t>
            </a:r>
            <a:r>
              <a:rPr lang="tr-TR" dirty="0"/>
              <a:t>-ekonomik </a:t>
            </a:r>
            <a:r>
              <a:rPr lang="tr-TR" dirty="0" err="1" smtClean="0"/>
              <a:t>durum,fiziksel</a:t>
            </a:r>
            <a:r>
              <a:rPr lang="tr-TR" dirty="0" smtClean="0"/>
              <a:t> </a:t>
            </a:r>
            <a:r>
              <a:rPr lang="tr-TR" dirty="0"/>
              <a:t>ve cinsel yönden </a:t>
            </a:r>
            <a:r>
              <a:rPr lang="tr-TR" dirty="0" err="1" smtClean="0"/>
              <a:t>suistimal,yoksulluk,evsizlik,çocuk</a:t>
            </a:r>
            <a:r>
              <a:rPr lang="tr-TR" dirty="0" smtClean="0"/>
              <a:t> </a:t>
            </a:r>
            <a:r>
              <a:rPr lang="tr-TR" dirty="0" err="1" smtClean="0"/>
              <a:t>ihmali,yetersiz</a:t>
            </a:r>
            <a:r>
              <a:rPr lang="tr-TR" dirty="0" smtClean="0"/>
              <a:t> </a:t>
            </a:r>
            <a:r>
              <a:rPr lang="tr-TR" dirty="0" err="1" smtClean="0"/>
              <a:t>beslenme,olumsuz</a:t>
            </a:r>
            <a:r>
              <a:rPr lang="tr-TR" dirty="0" smtClean="0"/>
              <a:t> </a:t>
            </a:r>
            <a:r>
              <a:rPr lang="tr-TR" dirty="0"/>
              <a:t>akran </a:t>
            </a:r>
            <a:r>
              <a:rPr lang="tr-TR" dirty="0" smtClean="0"/>
              <a:t>desteği, toplumsal </a:t>
            </a:r>
            <a:r>
              <a:rPr lang="tr-TR" dirty="0"/>
              <a:t>şiddete maruz kalma gibi faktörlerdir.</a:t>
            </a:r>
          </a:p>
          <a:p>
            <a:pPr marL="0" indent="0">
              <a:buNone/>
            </a:pPr>
            <a:r>
              <a:rPr lang="tr-TR" b="1" dirty="0">
                <a:solidFill>
                  <a:srgbClr val="FF0000"/>
                </a:solidFill>
              </a:rPr>
              <a:t>Çevresel K</a:t>
            </a:r>
            <a:r>
              <a:rPr lang="tr-TR" b="1" dirty="0" smtClean="0">
                <a:solidFill>
                  <a:srgbClr val="FF0000"/>
                </a:solidFill>
              </a:rPr>
              <a:t>oruyucu </a:t>
            </a:r>
            <a:r>
              <a:rPr lang="tr-TR" b="1" dirty="0">
                <a:solidFill>
                  <a:srgbClr val="FF0000"/>
                </a:solidFill>
              </a:rPr>
              <a:t>F</a:t>
            </a:r>
            <a:r>
              <a:rPr lang="tr-TR" b="1" dirty="0" smtClean="0">
                <a:solidFill>
                  <a:srgbClr val="FF0000"/>
                </a:solidFill>
              </a:rPr>
              <a:t>aktörler </a:t>
            </a:r>
            <a:endParaRPr lang="tr-TR" b="1" dirty="0">
              <a:solidFill>
                <a:srgbClr val="FF0000"/>
              </a:solidFill>
            </a:endParaRPr>
          </a:p>
          <a:p>
            <a:pPr marL="0" indent="0">
              <a:buNone/>
            </a:pPr>
            <a:r>
              <a:rPr lang="tr-TR" dirty="0" smtClean="0"/>
              <a:t>	Güvenli çevre - Toplumsal </a:t>
            </a:r>
            <a:r>
              <a:rPr lang="tr-TR" dirty="0"/>
              <a:t>Duyarlılık- Kültürel uygulamalar-Spor, kültür ve sanat olanakları </a:t>
            </a:r>
            <a:r>
              <a:rPr lang="tr-TR" dirty="0" smtClean="0"/>
              <a:t>-Sağlık </a:t>
            </a:r>
            <a:r>
              <a:rPr lang="tr-TR" dirty="0"/>
              <a:t>kuruluşlarının </a:t>
            </a:r>
            <a:r>
              <a:rPr lang="tr-TR" dirty="0" smtClean="0"/>
              <a:t>desteği-Destekleyici </a:t>
            </a:r>
            <a:r>
              <a:rPr lang="tr-TR" dirty="0"/>
              <a:t>yetişkinlerin </a:t>
            </a:r>
            <a:r>
              <a:rPr lang="tr-TR" dirty="0" smtClean="0"/>
              <a:t>varlığı-Olumlu </a:t>
            </a:r>
            <a:r>
              <a:rPr lang="tr-TR" dirty="0"/>
              <a:t>okul </a:t>
            </a:r>
            <a:r>
              <a:rPr lang="tr-TR" dirty="0" smtClean="0"/>
              <a:t>ilişkileri-olumlu </a:t>
            </a:r>
            <a:r>
              <a:rPr lang="tr-TR" dirty="0"/>
              <a:t>arkadaş desteği </a:t>
            </a:r>
            <a:r>
              <a:rPr lang="tr-TR" dirty="0" smtClean="0"/>
              <a:t>-olumlu </a:t>
            </a:r>
            <a:r>
              <a:rPr lang="tr-TR" dirty="0"/>
              <a:t>bir rol modelinin </a:t>
            </a:r>
            <a:r>
              <a:rPr lang="tr-TR" dirty="0" smtClean="0"/>
              <a:t>olması </a:t>
            </a:r>
            <a:endParaRPr lang="tr-TR" dirty="0"/>
          </a:p>
          <a:p>
            <a:pPr marL="0" indent="0">
              <a:buNone/>
            </a:pPr>
            <a:endParaRPr lang="tr-TR" dirty="0"/>
          </a:p>
          <a:p>
            <a:endParaRPr lang="tr-TR" dirty="0"/>
          </a:p>
        </p:txBody>
      </p:sp>
    </p:spTree>
    <p:extLst>
      <p:ext uri="{BB962C8B-B14F-4D97-AF65-F5344CB8AC3E}">
        <p14:creationId xmlns:p14="http://schemas.microsoft.com/office/powerpoint/2010/main" val="3331979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TotalTime>
  <Words>296</Words>
  <Application>Microsoft Office PowerPoint</Application>
  <PresentationFormat>Geniş ekran</PresentationFormat>
  <Paragraphs>106</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Arial Black</vt:lpstr>
      <vt:lpstr>Calibri</vt:lpstr>
      <vt:lpstr>Calibri Light</vt:lpstr>
      <vt:lpstr>Times New Roman</vt:lpstr>
      <vt:lpstr>Office Teması</vt:lpstr>
      <vt:lpstr>             PSİKOLOJİK SAĞLAMLIK </vt:lpstr>
      <vt:lpstr>Psikolojik Sağlamlık Kavramı </vt:lpstr>
      <vt:lpstr>Zorlayıcı Durumlar…</vt:lpstr>
      <vt:lpstr> Önemli Noktalar…</vt:lpstr>
      <vt:lpstr>Psikolojik Olarak Sağlam Birey Kimdir?  </vt:lpstr>
      <vt:lpstr> Psikolojik Sağlamlığı Etkileyen  Koruyucu ve Risk Faktörleri </vt:lpstr>
      <vt:lpstr>PowerPoint Sunusu</vt:lpstr>
      <vt:lpstr>PowerPoint Sunusu</vt:lpstr>
      <vt:lpstr>PowerPoint Sunusu</vt:lpstr>
      <vt:lpstr>İçe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ronaldinho424</cp:lastModifiedBy>
  <cp:revision>119</cp:revision>
  <dcterms:created xsi:type="dcterms:W3CDTF">2020-06-22T08:51:12Z</dcterms:created>
  <dcterms:modified xsi:type="dcterms:W3CDTF">2023-09-29T09:56:40Z</dcterms:modified>
</cp:coreProperties>
</file>