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FA87F2-85D9-43B9-82F5-BAFB058FB8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tr-TR"/>
          </a:p>
        </p:txBody>
      </p:sp>
      <p:sp>
        <p:nvSpPr>
          <p:cNvPr id="3" name="Subtitle 2">
            <a:extLst>
              <a:ext uri="{FF2B5EF4-FFF2-40B4-BE49-F238E27FC236}">
                <a16:creationId xmlns:a16="http://schemas.microsoft.com/office/drawing/2014/main" xmlns="" id="{19CD23E8-ECE4-4D00-AF9D-91435EA8F4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tr-TR"/>
          </a:p>
        </p:txBody>
      </p:sp>
      <p:sp>
        <p:nvSpPr>
          <p:cNvPr id="4" name="Date Placeholder 3">
            <a:extLst>
              <a:ext uri="{FF2B5EF4-FFF2-40B4-BE49-F238E27FC236}">
                <a16:creationId xmlns:a16="http://schemas.microsoft.com/office/drawing/2014/main" xmlns="" id="{B1E1476E-FC67-4AE8-AEA7-EBFE3D9516AF}"/>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C5163EAD-85E0-4940-9BDC-1FEBA1DD1F93}"/>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xmlns="" id="{EC37E8AC-2EA9-4094-9651-A4F504A1B917}"/>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1435495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B8C697D-F12C-470A-94DC-83D19A625931}"/>
              </a:ext>
            </a:extLst>
          </p:cNvPr>
          <p:cNvSpPr>
            <a:spLocks noGrp="1"/>
          </p:cNvSpPr>
          <p:nvPr>
            <p:ph type="title"/>
          </p:nvPr>
        </p:nvSpPr>
        <p:spPr/>
        <p:txBody>
          <a:bodyPr/>
          <a:lstStyle/>
          <a:p>
            <a:r>
              <a:rPr lang="en-US"/>
              <a:t>Click to edit Master title style</a:t>
            </a:r>
            <a:endParaRPr lang="tr-TR"/>
          </a:p>
        </p:txBody>
      </p:sp>
      <p:sp>
        <p:nvSpPr>
          <p:cNvPr id="3" name="Vertical Text Placeholder 2">
            <a:extLst>
              <a:ext uri="{FF2B5EF4-FFF2-40B4-BE49-F238E27FC236}">
                <a16:creationId xmlns:a16="http://schemas.microsoft.com/office/drawing/2014/main" xmlns="" id="{B7E3F4C3-69C8-4853-9948-15CFF2A4080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xmlns="" id="{5A548AF3-7C19-42C1-A6E3-F287334879FE}"/>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AF5897C1-D5C8-4DB8-8E14-32ED7D128A57}"/>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xmlns="" id="{56677C3E-8AD4-444B-888D-771D66BC942F}"/>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349293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75C59B4-539F-43A2-9CD7-A9FB78A617F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tr-TR"/>
          </a:p>
        </p:txBody>
      </p:sp>
      <p:sp>
        <p:nvSpPr>
          <p:cNvPr id="3" name="Vertical Text Placeholder 2">
            <a:extLst>
              <a:ext uri="{FF2B5EF4-FFF2-40B4-BE49-F238E27FC236}">
                <a16:creationId xmlns:a16="http://schemas.microsoft.com/office/drawing/2014/main" xmlns="" id="{8B984077-4C08-411D-ADD8-8FC692257DB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xmlns="" id="{4F910691-D5D6-40D7-B02F-BC5DD88F7B42}"/>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49DB1F79-5580-4778-AACD-FD3711611E0C}"/>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xmlns="" id="{DBFAC1FC-3F9A-4B3F-A34E-725C4F97B4E3}"/>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3669427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CBBE076-4362-4BFB-A63B-21721B82313B}"/>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xmlns="" id="{85B54017-BD8F-487A-9CC2-506D5CD01D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xmlns="" id="{A1B56BC9-2E3C-4172-9A5B-34CBF2105510}"/>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2355B6FB-6606-493D-B5DE-72A2DA7E3463}"/>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xmlns="" id="{579D35EF-332E-4676-AB30-8FB49F5C6BB1}"/>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345748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D5F7158-85A8-4431-9936-5566BCDA199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tr-TR"/>
          </a:p>
        </p:txBody>
      </p:sp>
      <p:sp>
        <p:nvSpPr>
          <p:cNvPr id="3" name="Text Placeholder 2">
            <a:extLst>
              <a:ext uri="{FF2B5EF4-FFF2-40B4-BE49-F238E27FC236}">
                <a16:creationId xmlns:a16="http://schemas.microsoft.com/office/drawing/2014/main" xmlns="" id="{A520A089-550D-4110-AF72-9968359426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25EA2E1-8221-40E2-8714-C579AB9D50EB}"/>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002ABD07-782C-460A-9808-F63C3566769A}"/>
              </a:ext>
            </a:extLst>
          </p:cNvPr>
          <p:cNvSpPr>
            <a:spLocks noGrp="1"/>
          </p:cNvSpPr>
          <p:nvPr>
            <p:ph type="ftr" sz="quarter" idx="11"/>
          </p:nvPr>
        </p:nvSpPr>
        <p:spPr/>
        <p:txBody>
          <a:bodyPr/>
          <a:lstStyle/>
          <a:p>
            <a:endParaRPr lang="tr-TR"/>
          </a:p>
        </p:txBody>
      </p:sp>
      <p:sp>
        <p:nvSpPr>
          <p:cNvPr id="6" name="Slide Number Placeholder 5">
            <a:extLst>
              <a:ext uri="{FF2B5EF4-FFF2-40B4-BE49-F238E27FC236}">
                <a16:creationId xmlns:a16="http://schemas.microsoft.com/office/drawing/2014/main" xmlns="" id="{85D69962-7714-405B-8EA8-3A8712FCD5DF}"/>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1476851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812261-2753-4BC7-9CB6-1584BE6F4259}"/>
              </a:ext>
            </a:extLst>
          </p:cNvPr>
          <p:cNvSpPr>
            <a:spLocks noGrp="1"/>
          </p:cNvSpPr>
          <p:nvPr>
            <p:ph type="title"/>
          </p:nvPr>
        </p:nvSpPr>
        <p:spPr/>
        <p:txBody>
          <a:bodyPr/>
          <a:lstStyle/>
          <a:p>
            <a:r>
              <a:rPr lang="en-US"/>
              <a:t>Click to edit Master title style</a:t>
            </a:r>
            <a:endParaRPr lang="tr-TR"/>
          </a:p>
        </p:txBody>
      </p:sp>
      <p:sp>
        <p:nvSpPr>
          <p:cNvPr id="3" name="Content Placeholder 2">
            <a:extLst>
              <a:ext uri="{FF2B5EF4-FFF2-40B4-BE49-F238E27FC236}">
                <a16:creationId xmlns:a16="http://schemas.microsoft.com/office/drawing/2014/main" xmlns="" id="{4CA55CCC-819D-4BD6-B4A7-05EF497E68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a:extLst>
              <a:ext uri="{FF2B5EF4-FFF2-40B4-BE49-F238E27FC236}">
                <a16:creationId xmlns:a16="http://schemas.microsoft.com/office/drawing/2014/main" xmlns="" id="{4788A205-9923-414D-92FE-3F0AEDD96E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Date Placeholder 4">
            <a:extLst>
              <a:ext uri="{FF2B5EF4-FFF2-40B4-BE49-F238E27FC236}">
                <a16:creationId xmlns:a16="http://schemas.microsoft.com/office/drawing/2014/main" xmlns="" id="{1CC93D43-ECCD-42E7-8E21-668F7BDC67F0}"/>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6" name="Footer Placeholder 5">
            <a:extLst>
              <a:ext uri="{FF2B5EF4-FFF2-40B4-BE49-F238E27FC236}">
                <a16:creationId xmlns:a16="http://schemas.microsoft.com/office/drawing/2014/main" xmlns="" id="{551C2587-E4E0-4972-A32F-59BD14B903A6}"/>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xmlns="" id="{C812B56E-C44D-4236-ADF6-B9A294ED655C}"/>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2169137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71BA20-A8CE-4A9D-B4CA-07EEEE9815AF}"/>
              </a:ext>
            </a:extLst>
          </p:cNvPr>
          <p:cNvSpPr>
            <a:spLocks noGrp="1"/>
          </p:cNvSpPr>
          <p:nvPr>
            <p:ph type="title"/>
          </p:nvPr>
        </p:nvSpPr>
        <p:spPr>
          <a:xfrm>
            <a:off x="839788" y="365125"/>
            <a:ext cx="10515600" cy="1325563"/>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xmlns="" id="{53370F35-6248-4C7E-8359-06FE36E004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27095FFC-95B8-4DEB-B767-40938C2DA2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a:extLst>
              <a:ext uri="{FF2B5EF4-FFF2-40B4-BE49-F238E27FC236}">
                <a16:creationId xmlns:a16="http://schemas.microsoft.com/office/drawing/2014/main" xmlns="" id="{BDAB94BA-F511-4F29-B7BE-0DF4AA8EAE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4CA13CDE-1496-409A-ABFC-3FE42BE044F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Date Placeholder 6">
            <a:extLst>
              <a:ext uri="{FF2B5EF4-FFF2-40B4-BE49-F238E27FC236}">
                <a16:creationId xmlns:a16="http://schemas.microsoft.com/office/drawing/2014/main" xmlns="" id="{1112942F-FC27-4BD2-A43B-FC0D54DE958E}"/>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8" name="Footer Placeholder 7">
            <a:extLst>
              <a:ext uri="{FF2B5EF4-FFF2-40B4-BE49-F238E27FC236}">
                <a16:creationId xmlns:a16="http://schemas.microsoft.com/office/drawing/2014/main" xmlns="" id="{7C89A555-3A5D-401E-B3CB-B490C7EE5CE8}"/>
              </a:ext>
            </a:extLst>
          </p:cNvPr>
          <p:cNvSpPr>
            <a:spLocks noGrp="1"/>
          </p:cNvSpPr>
          <p:nvPr>
            <p:ph type="ftr" sz="quarter" idx="11"/>
          </p:nvPr>
        </p:nvSpPr>
        <p:spPr/>
        <p:txBody>
          <a:bodyPr/>
          <a:lstStyle/>
          <a:p>
            <a:endParaRPr lang="tr-TR"/>
          </a:p>
        </p:txBody>
      </p:sp>
      <p:sp>
        <p:nvSpPr>
          <p:cNvPr id="9" name="Slide Number Placeholder 8">
            <a:extLst>
              <a:ext uri="{FF2B5EF4-FFF2-40B4-BE49-F238E27FC236}">
                <a16:creationId xmlns:a16="http://schemas.microsoft.com/office/drawing/2014/main" xmlns="" id="{AFEF1DF7-BB12-4020-96DC-F315EEB79444}"/>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15577914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4EA6006-E891-4060-82E0-CA00DAF688BB}"/>
              </a:ext>
            </a:extLst>
          </p:cNvPr>
          <p:cNvSpPr>
            <a:spLocks noGrp="1"/>
          </p:cNvSpPr>
          <p:nvPr>
            <p:ph type="title"/>
          </p:nvPr>
        </p:nvSpPr>
        <p:spPr/>
        <p:txBody>
          <a:bodyPr/>
          <a:lstStyle/>
          <a:p>
            <a:r>
              <a:rPr lang="en-US"/>
              <a:t>Click to edit Master title style</a:t>
            </a:r>
            <a:endParaRPr lang="tr-TR"/>
          </a:p>
        </p:txBody>
      </p:sp>
      <p:sp>
        <p:nvSpPr>
          <p:cNvPr id="3" name="Date Placeholder 2">
            <a:extLst>
              <a:ext uri="{FF2B5EF4-FFF2-40B4-BE49-F238E27FC236}">
                <a16:creationId xmlns:a16="http://schemas.microsoft.com/office/drawing/2014/main" xmlns="" id="{897A819F-48C6-45C7-A5EB-B3C57D7003D7}"/>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4" name="Footer Placeholder 3">
            <a:extLst>
              <a:ext uri="{FF2B5EF4-FFF2-40B4-BE49-F238E27FC236}">
                <a16:creationId xmlns:a16="http://schemas.microsoft.com/office/drawing/2014/main" xmlns="" id="{1C88D9F4-C085-4575-9D3E-4500A430F208}"/>
              </a:ext>
            </a:extLst>
          </p:cNvPr>
          <p:cNvSpPr>
            <a:spLocks noGrp="1"/>
          </p:cNvSpPr>
          <p:nvPr>
            <p:ph type="ftr" sz="quarter" idx="11"/>
          </p:nvPr>
        </p:nvSpPr>
        <p:spPr/>
        <p:txBody>
          <a:bodyPr/>
          <a:lstStyle/>
          <a:p>
            <a:endParaRPr lang="tr-TR"/>
          </a:p>
        </p:txBody>
      </p:sp>
      <p:sp>
        <p:nvSpPr>
          <p:cNvPr id="5" name="Slide Number Placeholder 4">
            <a:extLst>
              <a:ext uri="{FF2B5EF4-FFF2-40B4-BE49-F238E27FC236}">
                <a16:creationId xmlns:a16="http://schemas.microsoft.com/office/drawing/2014/main" xmlns="" id="{29C7F14B-F723-4F69-AE3F-274636DC0B37}"/>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3024310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DCC901F4-32BE-4DCD-9C1C-F16113FDA3A7}"/>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3" name="Footer Placeholder 2">
            <a:extLst>
              <a:ext uri="{FF2B5EF4-FFF2-40B4-BE49-F238E27FC236}">
                <a16:creationId xmlns:a16="http://schemas.microsoft.com/office/drawing/2014/main" xmlns="" id="{CB88A8DB-6385-46B7-AC3E-E194DDFB3CF2}"/>
              </a:ext>
            </a:extLst>
          </p:cNvPr>
          <p:cNvSpPr>
            <a:spLocks noGrp="1"/>
          </p:cNvSpPr>
          <p:nvPr>
            <p:ph type="ftr" sz="quarter" idx="11"/>
          </p:nvPr>
        </p:nvSpPr>
        <p:spPr/>
        <p:txBody>
          <a:bodyPr/>
          <a:lstStyle/>
          <a:p>
            <a:endParaRPr lang="tr-TR"/>
          </a:p>
        </p:txBody>
      </p:sp>
      <p:sp>
        <p:nvSpPr>
          <p:cNvPr id="4" name="Slide Number Placeholder 3">
            <a:extLst>
              <a:ext uri="{FF2B5EF4-FFF2-40B4-BE49-F238E27FC236}">
                <a16:creationId xmlns:a16="http://schemas.microsoft.com/office/drawing/2014/main" xmlns="" id="{7364A493-3FF4-4320-A932-8AF73EC9990C}"/>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1592752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EC4EBE-E93A-4CA4-937A-36E0BA00614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Content Placeholder 2">
            <a:extLst>
              <a:ext uri="{FF2B5EF4-FFF2-40B4-BE49-F238E27FC236}">
                <a16:creationId xmlns:a16="http://schemas.microsoft.com/office/drawing/2014/main" xmlns="" id="{D213E3AD-5BF1-4455-89B8-E827E84819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a:extLst>
              <a:ext uri="{FF2B5EF4-FFF2-40B4-BE49-F238E27FC236}">
                <a16:creationId xmlns:a16="http://schemas.microsoft.com/office/drawing/2014/main" xmlns="" id="{261553F6-62F1-4C45-A3C6-41D21B1967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03B41A1-0BBE-48FA-9468-724462B23990}"/>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6" name="Footer Placeholder 5">
            <a:extLst>
              <a:ext uri="{FF2B5EF4-FFF2-40B4-BE49-F238E27FC236}">
                <a16:creationId xmlns:a16="http://schemas.microsoft.com/office/drawing/2014/main" xmlns="" id="{4E2D526D-509F-4A94-91EF-79935328D6BD}"/>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xmlns="" id="{C90CC512-A5A3-4ABA-9EBE-1C7B263C8524}"/>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1615920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D5CD8C-DF9E-466D-BFE5-6E45681E075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tr-TR"/>
          </a:p>
        </p:txBody>
      </p:sp>
      <p:sp>
        <p:nvSpPr>
          <p:cNvPr id="3" name="Picture Placeholder 2">
            <a:extLst>
              <a:ext uri="{FF2B5EF4-FFF2-40B4-BE49-F238E27FC236}">
                <a16:creationId xmlns:a16="http://schemas.microsoft.com/office/drawing/2014/main" xmlns="" id="{D958FAD6-A587-459B-A9BB-AD9AA27CE3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a:extLst>
              <a:ext uri="{FF2B5EF4-FFF2-40B4-BE49-F238E27FC236}">
                <a16:creationId xmlns:a16="http://schemas.microsoft.com/office/drawing/2014/main" xmlns="" id="{6790E173-404B-4E98-AC48-3E6CC6FB71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996AD58-E93B-49F7-8BC3-7F43BF6B31DB}"/>
              </a:ext>
            </a:extLst>
          </p:cNvPr>
          <p:cNvSpPr>
            <a:spLocks noGrp="1"/>
          </p:cNvSpPr>
          <p:nvPr>
            <p:ph type="dt" sz="half" idx="10"/>
          </p:nvPr>
        </p:nvSpPr>
        <p:spPr/>
        <p:txBody>
          <a:bodyPr/>
          <a:lstStyle/>
          <a:p>
            <a:fld id="{4B22B830-EE9E-4240-A0EE-1E1860C7138D}" type="datetimeFigureOut">
              <a:rPr lang="tr-TR" smtClean="0"/>
              <a:t>7.10.2024</a:t>
            </a:fld>
            <a:endParaRPr lang="tr-TR"/>
          </a:p>
        </p:txBody>
      </p:sp>
      <p:sp>
        <p:nvSpPr>
          <p:cNvPr id="6" name="Footer Placeholder 5">
            <a:extLst>
              <a:ext uri="{FF2B5EF4-FFF2-40B4-BE49-F238E27FC236}">
                <a16:creationId xmlns:a16="http://schemas.microsoft.com/office/drawing/2014/main" xmlns="" id="{263A80B6-5BC3-498A-A24F-A78D46A6655D}"/>
              </a:ext>
            </a:extLst>
          </p:cNvPr>
          <p:cNvSpPr>
            <a:spLocks noGrp="1"/>
          </p:cNvSpPr>
          <p:nvPr>
            <p:ph type="ftr" sz="quarter" idx="11"/>
          </p:nvPr>
        </p:nvSpPr>
        <p:spPr/>
        <p:txBody>
          <a:bodyPr/>
          <a:lstStyle/>
          <a:p>
            <a:endParaRPr lang="tr-TR"/>
          </a:p>
        </p:txBody>
      </p:sp>
      <p:sp>
        <p:nvSpPr>
          <p:cNvPr id="7" name="Slide Number Placeholder 6">
            <a:extLst>
              <a:ext uri="{FF2B5EF4-FFF2-40B4-BE49-F238E27FC236}">
                <a16:creationId xmlns:a16="http://schemas.microsoft.com/office/drawing/2014/main" xmlns="" id="{742D7866-E4DE-4CEA-858E-3A22EF988FDC}"/>
              </a:ext>
            </a:extLst>
          </p:cNvPr>
          <p:cNvSpPr>
            <a:spLocks noGrp="1"/>
          </p:cNvSpPr>
          <p:nvPr>
            <p:ph type="sldNum" sz="quarter" idx="12"/>
          </p:nvPr>
        </p:nvSpPr>
        <p:spPr/>
        <p:txBody>
          <a:bodyPr/>
          <a:lstStyle/>
          <a:p>
            <a:fld id="{1DEFCCE2-7F8E-4734-92D7-8768D8B297CE}" type="slidenum">
              <a:rPr lang="tr-TR" smtClean="0"/>
              <a:t>‹#›</a:t>
            </a:fld>
            <a:endParaRPr lang="tr-TR"/>
          </a:p>
        </p:txBody>
      </p:sp>
    </p:spTree>
    <p:extLst>
      <p:ext uri="{BB962C8B-B14F-4D97-AF65-F5344CB8AC3E}">
        <p14:creationId xmlns:p14="http://schemas.microsoft.com/office/powerpoint/2010/main" val="22436553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4844FAF0-0EB2-4E3E-8206-CF9E9F7B7D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tr-TR"/>
          </a:p>
        </p:txBody>
      </p:sp>
      <p:sp>
        <p:nvSpPr>
          <p:cNvPr id="3" name="Text Placeholder 2">
            <a:extLst>
              <a:ext uri="{FF2B5EF4-FFF2-40B4-BE49-F238E27FC236}">
                <a16:creationId xmlns:a16="http://schemas.microsoft.com/office/drawing/2014/main" xmlns="" id="{62E08D7B-D6FF-4C73-A9FF-A2B508DCC0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Date Placeholder 3">
            <a:extLst>
              <a:ext uri="{FF2B5EF4-FFF2-40B4-BE49-F238E27FC236}">
                <a16:creationId xmlns:a16="http://schemas.microsoft.com/office/drawing/2014/main" xmlns="" id="{BADC5D39-BAFD-4035-B039-66043F4237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22B830-EE9E-4240-A0EE-1E1860C7138D}" type="datetimeFigureOut">
              <a:rPr lang="tr-TR" smtClean="0"/>
              <a:t>7.10.2024</a:t>
            </a:fld>
            <a:endParaRPr lang="tr-TR"/>
          </a:p>
        </p:txBody>
      </p:sp>
      <p:sp>
        <p:nvSpPr>
          <p:cNvPr id="5" name="Footer Placeholder 4">
            <a:extLst>
              <a:ext uri="{FF2B5EF4-FFF2-40B4-BE49-F238E27FC236}">
                <a16:creationId xmlns:a16="http://schemas.microsoft.com/office/drawing/2014/main" xmlns="" id="{F79F1F2D-09A6-43B6-9B6D-D90E937EC5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a:extLst>
              <a:ext uri="{FF2B5EF4-FFF2-40B4-BE49-F238E27FC236}">
                <a16:creationId xmlns:a16="http://schemas.microsoft.com/office/drawing/2014/main" xmlns="" id="{FF12AB32-17EF-49EF-9029-6C1289D288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EFCCE2-7F8E-4734-92D7-8768D8B297CE}" type="slidenum">
              <a:rPr lang="tr-TR" smtClean="0"/>
              <a:t>‹#›</a:t>
            </a:fld>
            <a:endParaRPr lang="tr-TR"/>
          </a:p>
        </p:txBody>
      </p:sp>
    </p:spTree>
    <p:extLst>
      <p:ext uri="{BB962C8B-B14F-4D97-AF65-F5344CB8AC3E}">
        <p14:creationId xmlns:p14="http://schemas.microsoft.com/office/powerpoint/2010/main" val="325156726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236665"/>
            <a:ext cx="12192000" cy="1172415"/>
          </a:xfrm>
        </p:spPr>
        <p:txBody>
          <a:bodyPr>
            <a:noAutofit/>
          </a:bodyPr>
          <a:lstStyle/>
          <a:p>
            <a:r>
              <a:rPr lang="tr-TR" sz="7200" b="1" dirty="0">
                <a:latin typeface="Times New Roman" panose="02020603050405020304" pitchFamily="18" charset="0"/>
                <a:cs typeface="Times New Roman" panose="02020603050405020304" pitchFamily="18" charset="0"/>
              </a:rPr>
              <a:t>Cinsiyet Eşitliği/Eşitsizliği</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0" y="1252819"/>
            <a:ext cx="12192000" cy="1002431"/>
          </a:xfrm>
        </p:spPr>
        <p:txBody>
          <a:bodyPr anchor="t">
            <a:noAutofit/>
          </a:bodyPr>
          <a:lstStyle/>
          <a:p>
            <a:pPr>
              <a:lnSpc>
                <a:spcPct val="150000"/>
              </a:lnSpc>
            </a:pPr>
            <a:r>
              <a:rPr lang="tr-TR" sz="4200" dirty="0">
                <a:latin typeface="Times New Roman" panose="02020603050405020304" pitchFamily="18" charset="0"/>
                <a:cs typeface="Times New Roman" panose="02020603050405020304" pitchFamily="18" charset="0"/>
              </a:rPr>
              <a:t>(Gender Equality)</a:t>
            </a:r>
          </a:p>
        </p:txBody>
      </p:sp>
      <p:pic>
        <p:nvPicPr>
          <p:cNvPr id="1026" name="Picture 2" descr="Men as Catalysts: The Biggest Change Agents for Achieving Gender Equality |  Diversity Australia">
            <a:extLst>
              <a:ext uri="{FF2B5EF4-FFF2-40B4-BE49-F238E27FC236}">
                <a16:creationId xmlns:a16="http://schemas.microsoft.com/office/drawing/2014/main" xmlns="" id="{00315F7D-FCF8-4977-8510-EEAC2EE119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70564" y="2812196"/>
            <a:ext cx="7850872" cy="39254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267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0"/>
            <a:ext cx="12192000" cy="704675"/>
          </a:xfrm>
        </p:spPr>
        <p:txBody>
          <a:bodyPr>
            <a:noAutofit/>
          </a:bodyPr>
          <a:lstStyle/>
          <a:p>
            <a:r>
              <a:rPr lang="tr-TR" sz="4000" b="1" dirty="0">
                <a:latin typeface="Times New Roman" panose="02020603050405020304" pitchFamily="18" charset="0"/>
                <a:cs typeface="Times New Roman" panose="02020603050405020304" pitchFamily="18" charset="0"/>
              </a:rPr>
              <a:t>Cinsiyet Eşitliliği Nedir?</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100668" y="704675"/>
            <a:ext cx="6300132" cy="6039026"/>
          </a:xfrm>
        </p:spPr>
        <p:txBody>
          <a:bodyPr anchor="t">
            <a:noAutofit/>
          </a:bodyPr>
          <a:lstStyle/>
          <a:p>
            <a:pPr algn="l"/>
            <a:r>
              <a:rPr lang="tr-TR" sz="3200" dirty="0">
                <a:latin typeface="Times New Roman" panose="02020603050405020304" pitchFamily="18" charset="0"/>
                <a:cs typeface="Times New Roman" panose="02020603050405020304" pitchFamily="18" charset="0"/>
              </a:rPr>
              <a:t>Cinsiyet eşitliği, kadınların ve erkeklerin toplumsal, ekonomik ve siyasal alanlarda eşit hak ve fırsatlara sahip olmasıdır. Bu sadece kadınlar için değil, herkes için önemlidir. Cinsiyet eşitliği sağlandığında toplum daha adil ve huzurlu olur. Kadınların iş hayatında daha aktif olması, eğitimde ve siyasette fırsat eşitliği yakalaması, toplumun genel kalkınmasına katkı sağlar. Eşitlik olmadan gerçek bir gelişme ve demokrasi mümkün değildir.</a:t>
            </a:r>
          </a:p>
        </p:txBody>
      </p:sp>
      <p:pic>
        <p:nvPicPr>
          <p:cNvPr id="2050" name="Picture 2" descr="330+ Gender Equality Logo Stock Illustrations, Royalty-Free Vector Graphics  &amp; Clip Art - iStock">
            <a:extLst>
              <a:ext uri="{FF2B5EF4-FFF2-40B4-BE49-F238E27FC236}">
                <a16:creationId xmlns:a16="http://schemas.microsoft.com/office/drawing/2014/main" xmlns="" id="{CE2DCD3C-7E31-4E32-90AE-A83D83CBC0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952500"/>
            <a:ext cx="5791200" cy="579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16454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0"/>
            <a:ext cx="12192000" cy="704675"/>
          </a:xfrm>
        </p:spPr>
        <p:txBody>
          <a:bodyPr>
            <a:noAutofit/>
          </a:bodyPr>
          <a:lstStyle/>
          <a:p>
            <a:r>
              <a:rPr lang="tr-TR" sz="4000" b="1" dirty="0">
                <a:latin typeface="Times New Roman" panose="02020603050405020304" pitchFamily="18" charset="0"/>
                <a:cs typeface="Times New Roman" panose="02020603050405020304" pitchFamily="18" charset="0"/>
              </a:rPr>
              <a:t>Toplumsal Cinsiyet Rolleri</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100668" y="704674"/>
            <a:ext cx="12091332" cy="2311576"/>
          </a:xfrm>
        </p:spPr>
        <p:txBody>
          <a:bodyPr anchor="t">
            <a:noAutofit/>
          </a:bodyPr>
          <a:lstStyle/>
          <a:p>
            <a:pPr algn="l"/>
            <a:r>
              <a:rPr lang="tr-TR" sz="3200" dirty="0">
                <a:latin typeface="Times New Roman" panose="02020603050405020304" pitchFamily="18" charset="0"/>
                <a:cs typeface="Times New Roman" panose="02020603050405020304" pitchFamily="18" charset="0"/>
              </a:rPr>
              <a:t>Tarih boyunca toplumlar kadınlara ve erkeklere farklı roller vermiştir. Kadınlar genellikle ev işleri ve çocuk bakımıyla, erkekler ise dışarıdaki işlerle sorumlu tutulmuştur. Bu geleneksel roller, kadınların iş hayatına ve eğitime katılımını sınırlamaktadır. Örneğin, kadınların yönetici pozisyonlarına yükselmesi zorlaşmakta, maaşları ise erkeklere göre</a:t>
            </a:r>
          </a:p>
        </p:txBody>
      </p:sp>
      <p:pic>
        <p:nvPicPr>
          <p:cNvPr id="3074" name="Picture 2" descr="GENDER ROLE ATTITUDES AND THEIR COMPONENTS">
            <a:extLst>
              <a:ext uri="{FF2B5EF4-FFF2-40B4-BE49-F238E27FC236}">
                <a16:creationId xmlns:a16="http://schemas.microsoft.com/office/drawing/2014/main" xmlns="" id="{6D44295E-C708-46F7-8A9C-45D6C601B1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3600" y="3016250"/>
            <a:ext cx="7199968" cy="3733800"/>
          </a:xfrm>
          <a:prstGeom prst="rect">
            <a:avLst/>
          </a:prstGeom>
          <a:noFill/>
          <a:extLst>
            <a:ext uri="{909E8E84-426E-40DD-AFC4-6F175D3DCCD1}">
              <a14:hiddenFill xmlns:a14="http://schemas.microsoft.com/office/drawing/2010/main">
                <a:solidFill>
                  <a:srgbClr val="FFFFFF"/>
                </a:solidFill>
              </a14:hiddenFill>
            </a:ext>
          </a:extLst>
        </p:spPr>
      </p:pic>
      <p:sp>
        <p:nvSpPr>
          <p:cNvPr id="7" name="Subtitle 2">
            <a:extLst>
              <a:ext uri="{FF2B5EF4-FFF2-40B4-BE49-F238E27FC236}">
                <a16:creationId xmlns:a16="http://schemas.microsoft.com/office/drawing/2014/main" xmlns="" id="{C7796EFC-6142-4D38-84C4-FBFDC1A03FF6}"/>
              </a:ext>
            </a:extLst>
          </p:cNvPr>
          <p:cNvSpPr txBox="1">
            <a:spLocks/>
          </p:cNvSpPr>
          <p:nvPr/>
        </p:nvSpPr>
        <p:spPr>
          <a:xfrm>
            <a:off x="100668" y="2895601"/>
            <a:ext cx="4572932" cy="3016249"/>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sz="3200" dirty="0">
                <a:latin typeface="Times New Roman" panose="02020603050405020304" pitchFamily="18" charset="0"/>
                <a:cs typeface="Times New Roman" panose="02020603050405020304" pitchFamily="18" charset="0"/>
              </a:rPr>
              <a:t>düşük kalmaktadır. Bu eşitsizliklerin sona ermesi, toplumsal cinsiyet rollerinin değişmesiyle mümkündür.</a:t>
            </a:r>
          </a:p>
        </p:txBody>
      </p:sp>
    </p:spTree>
    <p:extLst>
      <p:ext uri="{BB962C8B-B14F-4D97-AF65-F5344CB8AC3E}">
        <p14:creationId xmlns:p14="http://schemas.microsoft.com/office/powerpoint/2010/main" val="2382559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0"/>
            <a:ext cx="12192000" cy="704675"/>
          </a:xfrm>
        </p:spPr>
        <p:txBody>
          <a:bodyPr>
            <a:noAutofit/>
          </a:bodyPr>
          <a:lstStyle/>
          <a:p>
            <a:r>
              <a:rPr lang="tr-TR" sz="4000" b="1" dirty="0">
                <a:latin typeface="Times New Roman" panose="02020603050405020304" pitchFamily="18" charset="0"/>
                <a:cs typeface="Times New Roman" panose="02020603050405020304" pitchFamily="18" charset="0"/>
              </a:rPr>
              <a:t>Eğitimde ve İş Hayatında Eşitlik</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126068" y="615775"/>
            <a:ext cx="11787464" cy="1596088"/>
          </a:xfrm>
        </p:spPr>
        <p:txBody>
          <a:bodyPr anchor="t">
            <a:noAutofit/>
          </a:bodyPr>
          <a:lstStyle/>
          <a:p>
            <a:pPr algn="l"/>
            <a:r>
              <a:rPr lang="tr-TR" sz="3200" dirty="0">
                <a:latin typeface="Times New Roman" panose="02020603050405020304" pitchFamily="18" charset="0"/>
                <a:cs typeface="Times New Roman" panose="02020603050405020304" pitchFamily="18" charset="0"/>
              </a:rPr>
              <a:t>Eğitim, cinsiyet eşitliğinin temel taşıdır. Birçok kız çocuğu dünya genelinde eğitim hakkından mahrum kalıyor. Oysa eğitim, bireylerin sadece ekonomik bağımsızlığını değil, toplumsal gelişimlerini de sağlar. İş hayatında ise kadınlar hâlâ erkeklerden daha düşük ücretler</a:t>
            </a:r>
          </a:p>
        </p:txBody>
      </p:sp>
      <p:pic>
        <p:nvPicPr>
          <p:cNvPr id="4098" name="Picture 2" descr="How Data Can Help Improve Equality in the Workplace">
            <a:extLst>
              <a:ext uri="{FF2B5EF4-FFF2-40B4-BE49-F238E27FC236}">
                <a16:creationId xmlns:a16="http://schemas.microsoft.com/office/drawing/2014/main" xmlns="" id="{E696D6F0-4428-4B57-8195-9F98D47BC2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94200" y="2555950"/>
            <a:ext cx="7278032" cy="4104388"/>
          </a:xfrm>
          <a:prstGeom prst="rect">
            <a:avLst/>
          </a:prstGeom>
          <a:noFill/>
          <a:extLst>
            <a:ext uri="{909E8E84-426E-40DD-AFC4-6F175D3DCCD1}">
              <a14:hiddenFill xmlns:a14="http://schemas.microsoft.com/office/drawing/2010/main">
                <a:solidFill>
                  <a:srgbClr val="FFFFFF"/>
                </a:solidFill>
              </a14:hiddenFill>
            </a:ext>
          </a:extLst>
        </p:spPr>
      </p:pic>
      <p:sp>
        <p:nvSpPr>
          <p:cNvPr id="8" name="Subtitle 2">
            <a:extLst>
              <a:ext uri="{FF2B5EF4-FFF2-40B4-BE49-F238E27FC236}">
                <a16:creationId xmlns:a16="http://schemas.microsoft.com/office/drawing/2014/main" xmlns="" id="{6E7BE096-1877-4ADC-AC27-6B28C57627CA}"/>
              </a:ext>
            </a:extLst>
          </p:cNvPr>
          <p:cNvSpPr txBox="1">
            <a:spLocks/>
          </p:cNvSpPr>
          <p:nvPr/>
        </p:nvSpPr>
        <p:spPr>
          <a:xfrm>
            <a:off x="126068" y="2323123"/>
            <a:ext cx="4546600" cy="4225955"/>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sz="3200" dirty="0">
                <a:latin typeface="Times New Roman" panose="02020603050405020304" pitchFamily="18" charset="0"/>
                <a:cs typeface="Times New Roman" panose="02020603050405020304" pitchFamily="18" charset="0"/>
              </a:rPr>
              <a:t>almakta ve daha az yönetici pozisyonuna gelebilmektedir. Eşitlik sağlandığında iş yerinde daha yaratıcı ve verimli bir ortam oluşur. Kadınların iş gücüne katılımı, hem ekonomik büyüme sağlar hem de toplumsal huzuru artırır.</a:t>
            </a:r>
          </a:p>
        </p:txBody>
      </p:sp>
    </p:spTree>
    <p:extLst>
      <p:ext uri="{BB962C8B-B14F-4D97-AF65-F5344CB8AC3E}">
        <p14:creationId xmlns:p14="http://schemas.microsoft.com/office/powerpoint/2010/main" val="12084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0"/>
            <a:ext cx="12192000" cy="704675"/>
          </a:xfrm>
        </p:spPr>
        <p:txBody>
          <a:bodyPr>
            <a:noAutofit/>
          </a:bodyPr>
          <a:lstStyle/>
          <a:p>
            <a:r>
              <a:rPr lang="tr-TR" sz="4000" b="1" dirty="0">
                <a:latin typeface="Times New Roman" panose="02020603050405020304" pitchFamily="18" charset="0"/>
                <a:cs typeface="Times New Roman" panose="02020603050405020304" pitchFamily="18" charset="0"/>
              </a:rPr>
              <a:t>Siyaset ve Liderlik</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126068" y="615775"/>
            <a:ext cx="11939864" cy="1707348"/>
          </a:xfrm>
        </p:spPr>
        <p:txBody>
          <a:bodyPr anchor="t">
            <a:noAutofit/>
          </a:bodyPr>
          <a:lstStyle/>
          <a:p>
            <a:pPr algn="l"/>
            <a:r>
              <a:rPr lang="tr-TR" sz="3200" dirty="0">
                <a:latin typeface="Times New Roman" panose="02020603050405020304" pitchFamily="18" charset="0"/>
                <a:cs typeface="Times New Roman" panose="02020603050405020304" pitchFamily="18" charset="0"/>
              </a:rPr>
              <a:t>Siyasette kadınların daha fazla yer alması, toplumsal cinsiyet eşitliği için çok önemlidir. Kadınlar, yönetim ve karar alma süreçlerinde daha az temsil edilmektedir. Oysaki kadınların siyasette yer alması, daha adil ve kapsayıcı kararların alınmasına yol açar. Kadın liderler, özellikle</a:t>
            </a:r>
          </a:p>
        </p:txBody>
      </p:sp>
      <p:sp>
        <p:nvSpPr>
          <p:cNvPr id="8" name="Subtitle 2">
            <a:extLst>
              <a:ext uri="{FF2B5EF4-FFF2-40B4-BE49-F238E27FC236}">
                <a16:creationId xmlns:a16="http://schemas.microsoft.com/office/drawing/2014/main" xmlns="" id="{6E7BE096-1877-4ADC-AC27-6B28C57627CA}"/>
              </a:ext>
            </a:extLst>
          </p:cNvPr>
          <p:cNvSpPr txBox="1">
            <a:spLocks/>
          </p:cNvSpPr>
          <p:nvPr/>
        </p:nvSpPr>
        <p:spPr>
          <a:xfrm>
            <a:off x="126068" y="2346896"/>
            <a:ext cx="5880100" cy="3991600"/>
          </a:xfrm>
          <a:prstGeom prst="rect">
            <a:avLst/>
          </a:prstGeom>
        </p:spPr>
        <p:txBody>
          <a:bodyPr vert="horz" lIns="91440" tIns="45720" rIns="91440" bIns="4572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tr-TR" sz="3200" dirty="0">
                <a:latin typeface="Times New Roman" panose="02020603050405020304" pitchFamily="18" charset="0"/>
                <a:cs typeface="Times New Roman" panose="02020603050405020304" pitchFamily="18" charset="0"/>
              </a:rPr>
              <a:t>eğitim, sağlık ve sosyal politikalar gibi konularda farklı ve önemli bakış açıları getirebilir. Daha fazla kadın temsilci, sadece kadınlar için değil, toplumun tamamı için faydalıdır</a:t>
            </a:r>
          </a:p>
        </p:txBody>
      </p:sp>
      <p:pic>
        <p:nvPicPr>
          <p:cNvPr id="5122" name="Picture 2" descr="Politician Cartoon Hand Drawn Illustration with Election and Democratic  Governance Ideas Participate in Political Debates in Front of Audience  9952525 Vector Art at Vecteezy">
            <a:extLst>
              <a:ext uri="{FF2B5EF4-FFF2-40B4-BE49-F238E27FC236}">
                <a16:creationId xmlns:a16="http://schemas.microsoft.com/office/drawing/2014/main" xmlns="" id="{76CBF53B-D9A4-46ED-ABB6-ECC99E7F602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582" t="7687" r="5893" b="6840"/>
          <a:stretch/>
        </p:blipFill>
        <p:spPr bwMode="auto">
          <a:xfrm>
            <a:off x="6006168" y="2424073"/>
            <a:ext cx="5880100" cy="422161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8919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ED8FDA51-E3EC-4E52-A203-988B1E23320D}"/>
              </a:ext>
            </a:extLst>
          </p:cNvPr>
          <p:cNvSpPr>
            <a:spLocks noGrp="1"/>
          </p:cNvSpPr>
          <p:nvPr>
            <p:ph type="ctrTitle"/>
          </p:nvPr>
        </p:nvSpPr>
        <p:spPr>
          <a:xfrm>
            <a:off x="0" y="0"/>
            <a:ext cx="12192000" cy="704675"/>
          </a:xfrm>
        </p:spPr>
        <p:txBody>
          <a:bodyPr>
            <a:noAutofit/>
          </a:bodyPr>
          <a:lstStyle/>
          <a:p>
            <a:r>
              <a:rPr lang="tr-TR" sz="4000" b="1" dirty="0">
                <a:latin typeface="Times New Roman" panose="02020603050405020304" pitchFamily="18" charset="0"/>
                <a:cs typeface="Times New Roman" panose="02020603050405020304" pitchFamily="18" charset="0"/>
              </a:rPr>
              <a:t>Çözüm Önerileri</a:t>
            </a:r>
          </a:p>
        </p:txBody>
      </p:sp>
      <p:sp>
        <p:nvSpPr>
          <p:cNvPr id="6" name="Subtitle 2">
            <a:extLst>
              <a:ext uri="{FF2B5EF4-FFF2-40B4-BE49-F238E27FC236}">
                <a16:creationId xmlns:a16="http://schemas.microsoft.com/office/drawing/2014/main" xmlns="" id="{4AD160EC-F866-4A8E-A3E1-E3740B32D6A7}"/>
              </a:ext>
            </a:extLst>
          </p:cNvPr>
          <p:cNvSpPr>
            <a:spLocks noGrp="1"/>
          </p:cNvSpPr>
          <p:nvPr>
            <p:ph type="subTitle" idx="1"/>
          </p:nvPr>
        </p:nvSpPr>
        <p:spPr>
          <a:xfrm>
            <a:off x="0" y="615774"/>
            <a:ext cx="12192000" cy="3422826"/>
          </a:xfrm>
        </p:spPr>
        <p:txBody>
          <a:bodyPr anchor="t">
            <a:noAutofit/>
          </a:bodyPr>
          <a:lstStyle/>
          <a:p>
            <a:r>
              <a:rPr lang="tr-TR" sz="3200" dirty="0">
                <a:latin typeface="Times New Roman" panose="02020603050405020304" pitchFamily="18" charset="0"/>
                <a:cs typeface="Times New Roman" panose="02020603050405020304" pitchFamily="18" charset="0"/>
              </a:rPr>
              <a:t>Cinsiyet eşitliğini sağlamak için eğitimden başlayarak toplumda farkındalık oluşturulmalı. Erkekler ve kadınlar arasındaki eşitsizliklerin kaldırılması için yasal düzenlemeler güçlendirilmelidir. Kadınların iş gücüne katılımı artırılmalı, eşit ücret ve fırsatlar sağlanmalıdır. Siyasette kadınların temsili teşvik edilmelidir. Herkes bu konuda sorumluluk alarak, cinsiyet eşitliği mücadelesine katkıda bulunabilir</a:t>
            </a:r>
          </a:p>
        </p:txBody>
      </p:sp>
    </p:spTree>
    <p:extLst>
      <p:ext uri="{BB962C8B-B14F-4D97-AF65-F5344CB8AC3E}">
        <p14:creationId xmlns:p14="http://schemas.microsoft.com/office/powerpoint/2010/main" val="1302520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354</Words>
  <Application>Microsoft Office PowerPoint</Application>
  <PresentationFormat>Geniş ekran</PresentationFormat>
  <Paragraphs>15</Paragraphs>
  <Slides>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Arial</vt:lpstr>
      <vt:lpstr>Calibri</vt:lpstr>
      <vt:lpstr>Calibri Light</vt:lpstr>
      <vt:lpstr>Times New Roman</vt:lpstr>
      <vt:lpstr>Office Theme</vt:lpstr>
      <vt:lpstr>Cinsiyet Eşitliği/Eşitsizliği</vt:lpstr>
      <vt:lpstr>Cinsiyet Eşitliliği Nedir?</vt:lpstr>
      <vt:lpstr>Toplumsal Cinsiyet Rolleri</vt:lpstr>
      <vt:lpstr>Eğitimde ve İş Hayatında Eşitlik</vt:lpstr>
      <vt:lpstr>Siyaset ve Liderlik</vt:lpstr>
      <vt:lpstr>Çözüm Önerileri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Burak Can Uşar</dc:creator>
  <cp:lastModifiedBy>Microsoft hesabı</cp:lastModifiedBy>
  <cp:revision>6</cp:revision>
  <dcterms:created xsi:type="dcterms:W3CDTF">2024-10-01T13:07:11Z</dcterms:created>
  <dcterms:modified xsi:type="dcterms:W3CDTF">2024-10-07T06:23:45Z</dcterms:modified>
</cp:coreProperties>
</file>